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10287000" cx="18288000"/>
  <p:notesSz cx="6858000" cy="9144000"/>
  <p:embeddedFontLst>
    <p:embeddedFont>
      <p:font typeface="Advent Pro"/>
      <p:bold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24" roundtripDataSignature="AMtx7mjXGdJZaop/5V31C1HeSonbvBPsy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font" Target="fonts/AdventPro-bold.fntdata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24" Type="http://customschemas.google.com/relationships/presentationmetadata" Target="metadata"/><Relationship Id="rId12" Type="http://schemas.openxmlformats.org/officeDocument/2006/relationships/slide" Target="slides/slide7.xml"/><Relationship Id="rId23" Type="http://schemas.openxmlformats.org/officeDocument/2006/relationships/font" Target="fonts/AdventPro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388620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1588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1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7:notes"/>
          <p:cNvSpPr txBox="1"/>
          <p:nvPr>
            <p:ph idx="12" type="sldNum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8:notes"/>
          <p:cNvSpPr txBox="1"/>
          <p:nvPr>
            <p:ph idx="12" type="sldNum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069f327c62_1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069f327c62_1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g3069f327c62_1_1:notes"/>
          <p:cNvSpPr txBox="1"/>
          <p:nvPr>
            <p:ph idx="12" type="sldNum"/>
          </p:nvPr>
        </p:nvSpPr>
        <p:spPr>
          <a:xfrm>
            <a:off x="1588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6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7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7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8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8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" name="Google Shape;22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0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1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0" name="Google Shape;40;p21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22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8" name="Google Shape;48;p22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22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0" name="Google Shape;50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4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4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4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5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5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5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0.jpg"/><Relationship Id="rId4" Type="http://schemas.openxmlformats.org/officeDocument/2006/relationships/image" Target="../media/image11.png"/><Relationship Id="rId9" Type="http://schemas.openxmlformats.org/officeDocument/2006/relationships/image" Target="../media/image7.png"/><Relationship Id="rId5" Type="http://schemas.openxmlformats.org/officeDocument/2006/relationships/image" Target="../media/image1.png"/><Relationship Id="rId6" Type="http://schemas.openxmlformats.org/officeDocument/2006/relationships/image" Target="../media/image20.png"/><Relationship Id="rId7" Type="http://schemas.openxmlformats.org/officeDocument/2006/relationships/image" Target="../media/image2.png"/><Relationship Id="rId8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jpg"/><Relationship Id="rId4" Type="http://schemas.openxmlformats.org/officeDocument/2006/relationships/image" Target="../media/image11.png"/><Relationship Id="rId9" Type="http://schemas.openxmlformats.org/officeDocument/2006/relationships/slide" Target="/ppt/slides/slide8.xml"/><Relationship Id="rId5" Type="http://schemas.openxmlformats.org/officeDocument/2006/relationships/image" Target="../media/image1.png"/><Relationship Id="rId6" Type="http://schemas.openxmlformats.org/officeDocument/2006/relationships/image" Target="../media/image38.png"/><Relationship Id="rId7" Type="http://schemas.openxmlformats.org/officeDocument/2006/relationships/image" Target="../media/image7.png"/><Relationship Id="rId8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jpg"/><Relationship Id="rId4" Type="http://schemas.openxmlformats.org/officeDocument/2006/relationships/image" Target="../media/image11.png"/><Relationship Id="rId9" Type="http://schemas.openxmlformats.org/officeDocument/2006/relationships/image" Target="../media/image43.png"/><Relationship Id="rId5" Type="http://schemas.openxmlformats.org/officeDocument/2006/relationships/image" Target="../media/image19.png"/><Relationship Id="rId6" Type="http://schemas.openxmlformats.org/officeDocument/2006/relationships/image" Target="../media/image4.png"/><Relationship Id="rId7" Type="http://schemas.openxmlformats.org/officeDocument/2006/relationships/image" Target="../media/image44.gif"/><Relationship Id="rId8" Type="http://schemas.openxmlformats.org/officeDocument/2006/relationships/image" Target="../media/image41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8.xml"/><Relationship Id="rId10" Type="http://schemas.openxmlformats.org/officeDocument/2006/relationships/slide" Target="/ppt/slides/slide8.xml"/><Relationship Id="rId13" Type="http://schemas.openxmlformats.org/officeDocument/2006/relationships/slide" Target="/ppt/slides/slide8.xml"/><Relationship Id="rId12" Type="http://schemas.openxmlformats.org/officeDocument/2006/relationships/slide" Target="/ppt/slides/slide8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jpg"/><Relationship Id="rId4" Type="http://schemas.openxmlformats.org/officeDocument/2006/relationships/image" Target="../media/image24.png"/><Relationship Id="rId9" Type="http://schemas.openxmlformats.org/officeDocument/2006/relationships/image" Target="../media/image45.png"/><Relationship Id="rId5" Type="http://schemas.openxmlformats.org/officeDocument/2006/relationships/image" Target="../media/image19.png"/><Relationship Id="rId6" Type="http://schemas.openxmlformats.org/officeDocument/2006/relationships/image" Target="../media/image2.png"/><Relationship Id="rId7" Type="http://schemas.openxmlformats.org/officeDocument/2006/relationships/image" Target="../media/image29.png"/><Relationship Id="rId8" Type="http://schemas.openxmlformats.org/officeDocument/2006/relationships/image" Target="../media/image47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8.xml"/><Relationship Id="rId10" Type="http://schemas.openxmlformats.org/officeDocument/2006/relationships/slide" Target="/ppt/slides/slide8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jpg"/><Relationship Id="rId4" Type="http://schemas.openxmlformats.org/officeDocument/2006/relationships/image" Target="../media/image24.png"/><Relationship Id="rId9" Type="http://schemas.openxmlformats.org/officeDocument/2006/relationships/image" Target="../media/image60.jpg"/><Relationship Id="rId5" Type="http://schemas.openxmlformats.org/officeDocument/2006/relationships/image" Target="../media/image19.png"/><Relationship Id="rId6" Type="http://schemas.openxmlformats.org/officeDocument/2006/relationships/image" Target="../media/image2.png"/><Relationship Id="rId7" Type="http://schemas.openxmlformats.org/officeDocument/2006/relationships/image" Target="../media/image29.png"/><Relationship Id="rId8" Type="http://schemas.openxmlformats.org/officeDocument/2006/relationships/image" Target="../media/image56.jp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8.xml"/><Relationship Id="rId10" Type="http://schemas.openxmlformats.org/officeDocument/2006/relationships/slide" Target="/ppt/slides/slide8.xml"/><Relationship Id="rId12" Type="http://schemas.openxmlformats.org/officeDocument/2006/relationships/slide" Target="/ppt/slides/slide8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jpg"/><Relationship Id="rId4" Type="http://schemas.openxmlformats.org/officeDocument/2006/relationships/image" Target="../media/image24.png"/><Relationship Id="rId9" Type="http://schemas.openxmlformats.org/officeDocument/2006/relationships/slide" Target="/ppt/slides/slide8.xml"/><Relationship Id="rId5" Type="http://schemas.openxmlformats.org/officeDocument/2006/relationships/image" Target="../media/image19.png"/><Relationship Id="rId6" Type="http://schemas.openxmlformats.org/officeDocument/2006/relationships/image" Target="../media/image29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jpg"/><Relationship Id="rId4" Type="http://schemas.openxmlformats.org/officeDocument/2006/relationships/image" Target="../media/image11.png"/><Relationship Id="rId9" Type="http://schemas.openxmlformats.org/officeDocument/2006/relationships/image" Target="../media/image57.png"/><Relationship Id="rId5" Type="http://schemas.openxmlformats.org/officeDocument/2006/relationships/image" Target="../media/image27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jpg"/><Relationship Id="rId4" Type="http://schemas.openxmlformats.org/officeDocument/2006/relationships/image" Target="../media/image15.png"/><Relationship Id="rId10" Type="http://schemas.openxmlformats.org/officeDocument/2006/relationships/image" Target="../media/image6.png"/><Relationship Id="rId9" Type="http://schemas.openxmlformats.org/officeDocument/2006/relationships/image" Target="../media/image4.png"/><Relationship Id="rId5" Type="http://schemas.openxmlformats.org/officeDocument/2006/relationships/image" Target="../media/image11.png"/><Relationship Id="rId6" Type="http://schemas.openxmlformats.org/officeDocument/2006/relationships/image" Target="../media/image1.png"/><Relationship Id="rId7" Type="http://schemas.openxmlformats.org/officeDocument/2006/relationships/image" Target="../media/image5.png"/><Relationship Id="rId8" Type="http://schemas.openxmlformats.org/officeDocument/2006/relationships/image" Target="../media/image2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jpg"/><Relationship Id="rId4" Type="http://schemas.openxmlformats.org/officeDocument/2006/relationships/image" Target="../media/image20.png"/><Relationship Id="rId11" Type="http://schemas.openxmlformats.org/officeDocument/2006/relationships/image" Target="../media/image18.png"/><Relationship Id="rId10" Type="http://schemas.openxmlformats.org/officeDocument/2006/relationships/image" Target="../media/image59.gif"/><Relationship Id="rId9" Type="http://schemas.openxmlformats.org/officeDocument/2006/relationships/image" Target="../media/image42.jpg"/><Relationship Id="rId5" Type="http://schemas.openxmlformats.org/officeDocument/2006/relationships/image" Target="../media/image11.png"/><Relationship Id="rId6" Type="http://schemas.openxmlformats.org/officeDocument/2006/relationships/image" Target="../media/image10.png"/><Relationship Id="rId7" Type="http://schemas.openxmlformats.org/officeDocument/2006/relationships/image" Target="../media/image13.jpg"/><Relationship Id="rId8" Type="http://schemas.openxmlformats.org/officeDocument/2006/relationships/image" Target="../media/image1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jpg"/><Relationship Id="rId4" Type="http://schemas.openxmlformats.org/officeDocument/2006/relationships/image" Target="../media/image24.png"/><Relationship Id="rId9" Type="http://schemas.openxmlformats.org/officeDocument/2006/relationships/slide" Target="/ppt/slides/slide8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5.png"/><Relationship Id="rId8" Type="http://schemas.openxmlformats.org/officeDocument/2006/relationships/image" Target="../media/image2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jpg"/><Relationship Id="rId4" Type="http://schemas.openxmlformats.org/officeDocument/2006/relationships/image" Target="../media/image11.png"/><Relationship Id="rId10" Type="http://schemas.openxmlformats.org/officeDocument/2006/relationships/image" Target="../media/image34.png"/><Relationship Id="rId9" Type="http://schemas.openxmlformats.org/officeDocument/2006/relationships/image" Target="../media/image26.png"/><Relationship Id="rId5" Type="http://schemas.openxmlformats.org/officeDocument/2006/relationships/image" Target="../media/image19.png"/><Relationship Id="rId6" Type="http://schemas.openxmlformats.org/officeDocument/2006/relationships/image" Target="../media/image4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46.gif"/><Relationship Id="rId10" Type="http://schemas.openxmlformats.org/officeDocument/2006/relationships/image" Target="../media/image49.jpg"/><Relationship Id="rId13" Type="http://schemas.openxmlformats.org/officeDocument/2006/relationships/image" Target="../media/image33.png"/><Relationship Id="rId12" Type="http://schemas.openxmlformats.org/officeDocument/2006/relationships/image" Target="../media/image40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jpg"/><Relationship Id="rId4" Type="http://schemas.openxmlformats.org/officeDocument/2006/relationships/image" Target="../media/image11.png"/><Relationship Id="rId9" Type="http://schemas.openxmlformats.org/officeDocument/2006/relationships/image" Target="../media/image29.png"/><Relationship Id="rId5" Type="http://schemas.openxmlformats.org/officeDocument/2006/relationships/image" Target="../media/image27.png"/><Relationship Id="rId6" Type="http://schemas.openxmlformats.org/officeDocument/2006/relationships/hyperlink" Target="https://artsandculture.google.com/entity/%D9%85%D8%A4%D8%AA%D9%85%D8%B1-%D9%8A%D8%A7%D9%84%D8%B7%D8%A7/m0n1ly?hl=ar" TargetMode="External"/><Relationship Id="rId7" Type="http://schemas.openxmlformats.org/officeDocument/2006/relationships/slide" Target="/ppt/slides/slide8.xml"/><Relationship Id="rId8" Type="http://schemas.openxmlformats.org/officeDocument/2006/relationships/slide" Target="/ppt/slides/slide8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 b="21874" l="0" r="0" t="2187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" name="Google Shape;89;p1"/>
          <p:cNvGrpSpPr/>
          <p:nvPr/>
        </p:nvGrpSpPr>
        <p:grpSpPr>
          <a:xfrm>
            <a:off x="2058071" y="1295137"/>
            <a:ext cx="14171857" cy="7638807"/>
            <a:chOff x="0" y="0"/>
            <a:chExt cx="18895809" cy="10185075"/>
          </a:xfrm>
        </p:grpSpPr>
        <p:pic>
          <p:nvPicPr>
            <p:cNvPr id="90" name="Google Shape;90;p1"/>
            <p:cNvPicPr preferRelativeResize="0"/>
            <p:nvPr/>
          </p:nvPicPr>
          <p:blipFill rotWithShape="1">
            <a:blip r:embed="rId4">
              <a:alphaModFix/>
            </a:blip>
            <a:srcRect b="28696" l="0" r="0" t="3518"/>
            <a:stretch/>
          </p:blipFill>
          <p:spPr>
            <a:xfrm>
              <a:off x="0" y="402745"/>
              <a:ext cx="18895809" cy="97823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91;p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1838892">
              <a:off x="16129734" y="305914"/>
              <a:ext cx="1617713" cy="152359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2" name="Google Shape;92;p1"/>
          <p:cNvSpPr txBox="1"/>
          <p:nvPr/>
        </p:nvSpPr>
        <p:spPr>
          <a:xfrm>
            <a:off x="3563637" y="3212822"/>
            <a:ext cx="11783786" cy="27337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1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تطور العالم في ظل القطبية الثنائية</a:t>
            </a:r>
            <a:endParaRPr/>
          </a:p>
        </p:txBody>
      </p:sp>
      <p:pic>
        <p:nvPicPr>
          <p:cNvPr id="93" name="Google Shape;93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4388606">
            <a:off x="5280821" y="1970635"/>
            <a:ext cx="1260418" cy="1398523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 txBox="1"/>
          <p:nvPr/>
        </p:nvSpPr>
        <p:spPr>
          <a:xfrm>
            <a:off x="3268362" y="7203796"/>
            <a:ext cx="11767531" cy="9361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أ. بن نية بشير نذير</a:t>
            </a:r>
            <a:endParaRPr/>
          </a:p>
        </p:txBody>
      </p:sp>
      <p:pic>
        <p:nvPicPr>
          <p:cNvPr id="95" name="Google Shape;95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1150047">
            <a:off x="2737392" y="8258064"/>
            <a:ext cx="3348950" cy="1351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531315" y="6145889"/>
            <a:ext cx="2194959" cy="2788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4183691">
            <a:off x="-109045" y="86688"/>
            <a:ext cx="3883048" cy="3049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9"/>
          <p:cNvPicPr preferRelativeResize="0"/>
          <p:nvPr/>
        </p:nvPicPr>
        <p:blipFill rotWithShape="1">
          <a:blip r:embed="rId3">
            <a:alphaModFix/>
          </a:blip>
          <a:srcRect b="21874" l="0" r="0" t="2187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9"/>
          <p:cNvPicPr preferRelativeResize="0"/>
          <p:nvPr/>
        </p:nvPicPr>
        <p:blipFill rotWithShape="1">
          <a:blip r:embed="rId4">
            <a:alphaModFix/>
          </a:blip>
          <a:srcRect b="50882" l="11784" r="2086" t="14673"/>
          <a:stretch/>
        </p:blipFill>
        <p:spPr>
          <a:xfrm>
            <a:off x="5453139" y="1433123"/>
            <a:ext cx="7549327" cy="2305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699596">
            <a:off x="5679838" y="1184769"/>
            <a:ext cx="862925" cy="812718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9"/>
          <p:cNvSpPr txBox="1"/>
          <p:nvPr/>
        </p:nvSpPr>
        <p:spPr>
          <a:xfrm>
            <a:off x="3408602" y="1633888"/>
            <a:ext cx="10527254" cy="16116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طبيعة العلاقات</a:t>
            </a:r>
            <a:endParaRPr/>
          </a:p>
        </p:txBody>
      </p:sp>
      <p:pic>
        <p:nvPicPr>
          <p:cNvPr id="238" name="Google Shape;238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2962300">
            <a:off x="-662544" y="-398389"/>
            <a:ext cx="2786716" cy="2854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8100000">
            <a:off x="16114224" y="900445"/>
            <a:ext cx="2290151" cy="17988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0" name="Google Shape;240;p9"/>
          <p:cNvGrpSpPr/>
          <p:nvPr/>
        </p:nvGrpSpPr>
        <p:grpSpPr>
          <a:xfrm>
            <a:off x="1279116" y="6199020"/>
            <a:ext cx="13948506" cy="300201"/>
            <a:chOff x="799" y="0"/>
            <a:chExt cx="18598008" cy="400267"/>
          </a:xfrm>
        </p:grpSpPr>
        <p:cxnSp>
          <p:nvCxnSpPr>
            <p:cNvPr id="241" name="Google Shape;241;p9"/>
            <p:cNvCxnSpPr/>
            <p:nvPr/>
          </p:nvCxnSpPr>
          <p:spPr>
            <a:xfrm>
              <a:off x="179136" y="179136"/>
              <a:ext cx="18241336" cy="0"/>
            </a:xfrm>
            <a:prstGeom prst="straightConnector1">
              <a:avLst/>
            </a:prstGeom>
            <a:noFill/>
            <a:ln cap="rnd" cmpd="sng" w="782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42" name="Google Shape;242;p9"/>
            <p:cNvSpPr/>
            <p:nvPr/>
          </p:nvSpPr>
          <p:spPr>
            <a:xfrm>
              <a:off x="799" y="41996"/>
              <a:ext cx="356672" cy="358271"/>
            </a:xfrm>
            <a:custGeom>
              <a:rect b="b" l="l" r="r" t="t"/>
              <a:pathLst>
                <a:path extrusionOk="0"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4745176" y="31459"/>
              <a:ext cx="356672" cy="358271"/>
            </a:xfrm>
            <a:custGeom>
              <a:rect b="b" l="l" r="r" t="t"/>
              <a:pathLst>
                <a:path extrusionOk="0"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9489553" y="31459"/>
              <a:ext cx="356672" cy="358271"/>
            </a:xfrm>
            <a:custGeom>
              <a:rect b="b" l="l" r="r" t="t"/>
              <a:pathLst>
                <a:path extrusionOk="0"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14233930" y="31459"/>
              <a:ext cx="356672" cy="358271"/>
            </a:xfrm>
            <a:custGeom>
              <a:rect b="b" l="l" r="r" t="t"/>
              <a:pathLst>
                <a:path extrusionOk="0"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18242135" y="0"/>
              <a:ext cx="356672" cy="358271"/>
            </a:xfrm>
            <a:custGeom>
              <a:rect b="b" l="l" r="r" t="t"/>
              <a:pathLst>
                <a:path extrusionOk="0"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7" name="Google Shape;247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1546427">
            <a:off x="11633332" y="1667574"/>
            <a:ext cx="813183" cy="680117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9"/>
          <p:cNvSpPr txBox="1"/>
          <p:nvPr/>
        </p:nvSpPr>
        <p:spPr>
          <a:xfrm>
            <a:off x="1325226" y="6764550"/>
            <a:ext cx="3511500" cy="5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5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93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action="ppaction://hlinksldjump"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الصراع الإديولوحي</a:t>
            </a:r>
            <a:endParaRPr sz="3693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9"/>
          <p:cNvSpPr txBox="1"/>
          <p:nvPr/>
        </p:nvSpPr>
        <p:spPr>
          <a:xfrm>
            <a:off x="1278517" y="7333770"/>
            <a:ext cx="4260170" cy="8690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ctr">
              <a:lnSpc>
                <a:spcPct val="139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7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بين الشرق الاشتراكي الشيوعي والغرب اللبرالي الرأسمالي الإمبريالي</a:t>
            </a:r>
            <a:endParaRPr sz="247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9"/>
          <p:cNvSpPr txBox="1"/>
          <p:nvPr/>
        </p:nvSpPr>
        <p:spPr>
          <a:xfrm>
            <a:off x="4836800" y="5041857"/>
            <a:ext cx="3826986" cy="6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5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9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التدخلات العسكرية</a:t>
            </a:r>
            <a:endParaRPr/>
          </a:p>
        </p:txBody>
      </p:sp>
      <p:sp>
        <p:nvSpPr>
          <p:cNvPr id="251" name="Google Shape;251;p9"/>
          <p:cNvSpPr txBox="1"/>
          <p:nvPr/>
        </p:nvSpPr>
        <p:spPr>
          <a:xfrm>
            <a:off x="8395082" y="6764556"/>
            <a:ext cx="2791930" cy="12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5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9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خلق الأزمات الإقتصادية</a:t>
            </a:r>
            <a:endParaRPr/>
          </a:p>
        </p:txBody>
      </p:sp>
      <p:sp>
        <p:nvSpPr>
          <p:cNvPr id="252" name="Google Shape;252;p9"/>
          <p:cNvSpPr txBox="1"/>
          <p:nvPr/>
        </p:nvSpPr>
        <p:spPr>
          <a:xfrm>
            <a:off x="11953365" y="4814754"/>
            <a:ext cx="2791930" cy="6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5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9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كسب حلفاء</a:t>
            </a:r>
            <a:endParaRPr/>
          </a:p>
        </p:txBody>
      </p:sp>
      <p:sp>
        <p:nvSpPr>
          <p:cNvPr id="253" name="Google Shape;253;p9"/>
          <p:cNvSpPr txBox="1"/>
          <p:nvPr/>
        </p:nvSpPr>
        <p:spPr>
          <a:xfrm>
            <a:off x="11953377" y="5410775"/>
            <a:ext cx="4260300" cy="4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7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السوفيات بدعم حركات التحرر</a:t>
            </a:r>
            <a:endParaRPr/>
          </a:p>
        </p:txBody>
      </p:sp>
      <p:sp>
        <p:nvSpPr>
          <p:cNvPr id="254" name="Google Shape;254;p9"/>
          <p:cNvSpPr txBox="1"/>
          <p:nvPr/>
        </p:nvSpPr>
        <p:spPr>
          <a:xfrm>
            <a:off x="14745300" y="6764550"/>
            <a:ext cx="3012000" cy="5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5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9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كسب الحلفاء</a:t>
            </a:r>
            <a:endParaRPr/>
          </a:p>
        </p:txBody>
      </p:sp>
      <p:sp>
        <p:nvSpPr>
          <p:cNvPr id="255" name="Google Shape;255;p9"/>
          <p:cNvSpPr txBox="1"/>
          <p:nvPr/>
        </p:nvSpPr>
        <p:spPr>
          <a:xfrm>
            <a:off x="14745297" y="7374850"/>
            <a:ext cx="3185700" cy="4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7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ملء الفراغ الأمريكية</a:t>
            </a:r>
            <a:endParaRPr/>
          </a:p>
        </p:txBody>
      </p:sp>
      <p:pic>
        <p:nvPicPr>
          <p:cNvPr id="256" name="Google Shape;256;p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-1803884">
            <a:off x="11192331" y="8780757"/>
            <a:ext cx="2366203" cy="9550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10"/>
          <p:cNvPicPr preferRelativeResize="0"/>
          <p:nvPr/>
        </p:nvPicPr>
        <p:blipFill rotWithShape="1">
          <a:blip r:embed="rId3">
            <a:alphaModFix/>
          </a:blip>
          <a:srcRect b="21874" l="0" r="0" t="2187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" name="Google Shape;262;p10"/>
          <p:cNvGrpSpPr/>
          <p:nvPr/>
        </p:nvGrpSpPr>
        <p:grpSpPr>
          <a:xfrm>
            <a:off x="288872" y="260810"/>
            <a:ext cx="17710256" cy="9473664"/>
            <a:chOff x="0" y="0"/>
            <a:chExt cx="23613675" cy="12631553"/>
          </a:xfrm>
        </p:grpSpPr>
        <p:pic>
          <p:nvPicPr>
            <p:cNvPr id="263" name="Google Shape;263;p10"/>
            <p:cNvPicPr preferRelativeResize="0"/>
            <p:nvPr/>
          </p:nvPicPr>
          <p:blipFill rotWithShape="1">
            <a:blip r:embed="rId4">
              <a:alphaModFix/>
            </a:blip>
            <a:srcRect b="28696" l="0" r="0" t="3518"/>
            <a:stretch/>
          </p:blipFill>
          <p:spPr>
            <a:xfrm>
              <a:off x="0" y="406792"/>
              <a:ext cx="23613675" cy="12224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1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61161" y="0"/>
              <a:ext cx="968329" cy="189530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5" name="Google Shape;265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307019" y="7625956"/>
            <a:ext cx="1893009" cy="2407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04031">
            <a:off x="12749479" y="1637283"/>
            <a:ext cx="4185971" cy="3976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855706" y="1561572"/>
            <a:ext cx="3164655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855706" y="1730893"/>
            <a:ext cx="2904209" cy="3776158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0"/>
          <p:cNvSpPr txBox="1"/>
          <p:nvPr/>
        </p:nvSpPr>
        <p:spPr>
          <a:xfrm>
            <a:off x="1028700" y="4200445"/>
            <a:ext cx="16230600" cy="11798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ctr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الخاصة بكل كتلة</a:t>
            </a:r>
            <a:endParaRPr b="1" sz="8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0"/>
          <p:cNvSpPr txBox="1"/>
          <p:nvPr/>
        </p:nvSpPr>
        <p:spPr>
          <a:xfrm>
            <a:off x="2484664" y="1996384"/>
            <a:ext cx="13318671" cy="1718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000000"/>
                </a:solidFill>
                <a:latin typeface="Simplified Arabic"/>
                <a:ea typeface="Simplified Arabic"/>
                <a:cs typeface="Simplified Arabic"/>
                <a:sym typeface="Simplified Arabic"/>
              </a:rPr>
              <a:t>الإستراتيجية</a:t>
            </a:r>
            <a:endParaRPr sz="9600">
              <a:solidFill>
                <a:srgbClr val="000000"/>
              </a:solidFill>
              <a:latin typeface="Simplified Arabic"/>
              <a:ea typeface="Simplified Arabic"/>
              <a:cs typeface="Simplified Arabic"/>
              <a:sym typeface="Simplified Arabic"/>
            </a:endParaRPr>
          </a:p>
        </p:txBody>
      </p:sp>
      <p:sp>
        <p:nvSpPr>
          <p:cNvPr id="271" name="Google Shape;271;p10"/>
          <p:cNvSpPr txBox="1"/>
          <p:nvPr/>
        </p:nvSpPr>
        <p:spPr>
          <a:xfrm>
            <a:off x="6205882" y="6821939"/>
            <a:ext cx="5876237" cy="5899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الغرب والشرق</a:t>
            </a:r>
            <a:endParaRPr sz="3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11"/>
          <p:cNvPicPr preferRelativeResize="0"/>
          <p:nvPr/>
        </p:nvPicPr>
        <p:blipFill rotWithShape="1">
          <a:blip r:embed="rId3">
            <a:alphaModFix/>
          </a:blip>
          <a:srcRect b="21874" l="0" r="0" t="2187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1"/>
          <p:cNvPicPr preferRelativeResize="0"/>
          <p:nvPr/>
        </p:nvPicPr>
        <p:blipFill rotWithShape="1">
          <a:blip r:embed="rId4">
            <a:alphaModFix/>
          </a:blip>
          <a:srcRect b="4616" l="0" r="36161" t="428"/>
          <a:stretch/>
        </p:blipFill>
        <p:spPr>
          <a:xfrm>
            <a:off x="3726454" y="2490280"/>
            <a:ext cx="10835092" cy="11523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08945" y="3809615"/>
            <a:ext cx="548388" cy="1073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33824">
            <a:off x="8196533" y="7392967"/>
            <a:ext cx="1609185" cy="64952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1"/>
          <p:cNvSpPr txBox="1"/>
          <p:nvPr/>
        </p:nvSpPr>
        <p:spPr>
          <a:xfrm>
            <a:off x="3068560" y="1415196"/>
            <a:ext cx="12150881" cy="1793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إقتصادية</a:t>
            </a:r>
            <a:endParaRPr/>
          </a:p>
        </p:txBody>
      </p:sp>
      <p:pic>
        <p:nvPicPr>
          <p:cNvPr id="281" name="Google Shape;281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1940726">
            <a:off x="16181977" y="8360898"/>
            <a:ext cx="3362512" cy="1938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1093117">
            <a:off x="13429392" y="1006790"/>
            <a:ext cx="2940212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14221" y="1028700"/>
            <a:ext cx="1428958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1"/>
          <p:cNvSpPr txBox="1"/>
          <p:nvPr/>
        </p:nvSpPr>
        <p:spPr>
          <a:xfrm>
            <a:off x="4457334" y="5057775"/>
            <a:ext cx="3891798" cy="7548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إ.س</a:t>
            </a:r>
            <a:endParaRPr/>
          </a:p>
        </p:txBody>
      </p:sp>
      <p:sp>
        <p:nvSpPr>
          <p:cNvPr id="285" name="Google Shape;285;p11"/>
          <p:cNvSpPr txBox="1"/>
          <p:nvPr/>
        </p:nvSpPr>
        <p:spPr>
          <a:xfrm>
            <a:off x="9697821" y="5057775"/>
            <a:ext cx="3661829" cy="7548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و.م.أ</a:t>
            </a:r>
            <a:endParaRPr/>
          </a:p>
        </p:txBody>
      </p:sp>
      <p:sp>
        <p:nvSpPr>
          <p:cNvPr id="286" name="Google Shape;286;p11"/>
          <p:cNvSpPr txBox="1"/>
          <p:nvPr/>
        </p:nvSpPr>
        <p:spPr>
          <a:xfrm>
            <a:off x="4457334" y="6965379"/>
            <a:ext cx="4372784" cy="9441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91155" lvl="1" marL="582311" marR="0" rtl="1" algn="r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97"/>
              <a:buFont typeface="Arial"/>
              <a:buChar char="•"/>
            </a:pPr>
            <a:r>
              <a:rPr b="0" i="0" lang="en-US" sz="269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منظمة </a:t>
            </a:r>
            <a:r>
              <a:rPr b="0" i="0" lang="en-US" sz="2697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action="ppaction://hlinksldjump"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الكوميكون</a:t>
            </a:r>
            <a:r>
              <a:rPr b="0" i="0" lang="en-US" sz="269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25 جانفي 1949</a:t>
            </a:r>
            <a:endParaRPr/>
          </a:p>
        </p:txBody>
      </p:sp>
      <p:sp>
        <p:nvSpPr>
          <p:cNvPr id="287" name="Google Shape;287;p11"/>
          <p:cNvSpPr txBox="1"/>
          <p:nvPr/>
        </p:nvSpPr>
        <p:spPr>
          <a:xfrm>
            <a:off x="9697821" y="6011172"/>
            <a:ext cx="4318355" cy="28933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91155" lvl="1" marL="582311" marR="0" rtl="1" algn="r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97"/>
              <a:buFont typeface="Arial"/>
              <a:buChar char="•"/>
            </a:pPr>
            <a:r>
              <a:rPr b="0" i="0" lang="en-US" sz="269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مشروع </a:t>
            </a:r>
            <a:r>
              <a:rPr b="0" i="0" lang="en-US" sz="2697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action="ppaction://hlinksldjump"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ترومان</a:t>
            </a:r>
            <a:r>
              <a:rPr b="0" i="0" lang="en-US" sz="269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12 مارس 1947</a:t>
            </a:r>
            <a:endParaRPr/>
          </a:p>
          <a:p>
            <a:pPr indent="-291155" lvl="1" marL="582311" marR="0" rtl="1" algn="r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97"/>
              <a:buFont typeface="Arial"/>
              <a:buChar char="•"/>
            </a:pPr>
            <a:r>
              <a:rPr b="0" i="0" lang="en-US" sz="269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مشروع </a:t>
            </a:r>
            <a:r>
              <a:rPr b="0" i="0" lang="en-US" sz="2697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action="ppaction://hlinksldjump"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مارشال</a:t>
            </a:r>
            <a:r>
              <a:rPr b="0" i="0" lang="en-US" sz="269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5 جوان 1947</a:t>
            </a:r>
            <a:endParaRPr/>
          </a:p>
          <a:p>
            <a:pPr indent="0" lvl="0" marL="0" marR="0" rtl="1" algn="r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9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1155" lvl="1" marL="582311" marR="0" rtl="1" algn="r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97"/>
              <a:buFont typeface="Arial"/>
              <a:buChar char="•"/>
            </a:pPr>
            <a:r>
              <a:rPr b="0" i="0" lang="en-US" sz="269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مشروع </a:t>
            </a:r>
            <a:r>
              <a:rPr b="0" i="0" lang="en-US" sz="2697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action="ppaction://hlinksldjump"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أيزنهاور</a:t>
            </a:r>
            <a:r>
              <a:rPr b="0" i="0" lang="en-US" sz="269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5 جانفي 1957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12"/>
          <p:cNvPicPr preferRelativeResize="0"/>
          <p:nvPr/>
        </p:nvPicPr>
        <p:blipFill rotWithShape="1">
          <a:blip r:embed="rId3">
            <a:alphaModFix/>
          </a:blip>
          <a:srcRect b="21874" l="0" r="0" t="2187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2"/>
          <p:cNvPicPr preferRelativeResize="0"/>
          <p:nvPr/>
        </p:nvPicPr>
        <p:blipFill rotWithShape="1">
          <a:blip r:embed="rId4">
            <a:alphaModFix/>
          </a:blip>
          <a:srcRect b="4616" l="0" r="36161" t="428"/>
          <a:stretch/>
        </p:blipFill>
        <p:spPr>
          <a:xfrm>
            <a:off x="3726454" y="2476500"/>
            <a:ext cx="10835092" cy="11523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08945" y="3809615"/>
            <a:ext cx="548388" cy="1073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33824">
            <a:off x="8339408" y="9482057"/>
            <a:ext cx="1609185" cy="64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1940726">
            <a:off x="16181977" y="8360898"/>
            <a:ext cx="3362512" cy="1938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183175" y="1325719"/>
            <a:ext cx="6072531" cy="448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07055" y="349805"/>
            <a:ext cx="5528391" cy="3336098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2"/>
          <p:cNvSpPr txBox="1"/>
          <p:nvPr/>
        </p:nvSpPr>
        <p:spPr>
          <a:xfrm>
            <a:off x="3068560" y="1415196"/>
            <a:ext cx="121509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ctr">
              <a:lnSpc>
                <a:spcPct val="80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السياسية</a:t>
            </a:r>
            <a:endParaRPr b="1" sz="9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12"/>
          <p:cNvSpPr txBox="1"/>
          <p:nvPr/>
        </p:nvSpPr>
        <p:spPr>
          <a:xfrm>
            <a:off x="4457334" y="5057775"/>
            <a:ext cx="3891798" cy="7950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إ.س</a:t>
            </a:r>
            <a:endParaRPr sz="440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2"/>
          <p:cNvSpPr txBox="1"/>
          <p:nvPr/>
        </p:nvSpPr>
        <p:spPr>
          <a:xfrm>
            <a:off x="9697821" y="5057775"/>
            <a:ext cx="3661829" cy="7950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و.م.أ</a:t>
            </a:r>
            <a:endParaRPr/>
          </a:p>
        </p:txBody>
      </p:sp>
      <p:sp>
        <p:nvSpPr>
          <p:cNvPr id="302" name="Google Shape;302;p12"/>
          <p:cNvSpPr txBox="1"/>
          <p:nvPr/>
        </p:nvSpPr>
        <p:spPr>
          <a:xfrm>
            <a:off x="4216841" y="6011172"/>
            <a:ext cx="4372784" cy="14314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91155" lvl="1" marL="582311" marR="0" rtl="1" algn="r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97"/>
              <a:buFont typeface="Arial"/>
              <a:buChar char="•"/>
            </a:pPr>
            <a:r>
              <a:rPr b="0" i="0" lang="en-US" sz="269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دعم حركات التحرر</a:t>
            </a:r>
            <a:endParaRPr b="0" i="0" sz="2697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1155" lvl="1" marL="582311" marR="0" rtl="1" algn="r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97"/>
              <a:buFont typeface="Arial"/>
              <a:buChar char="•"/>
            </a:pPr>
            <a:r>
              <a:rPr b="0" i="0" lang="en-US" sz="269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مبدأ </a:t>
            </a:r>
            <a:r>
              <a:rPr b="0" i="0" lang="en-US" sz="2697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action="ppaction://hlinksldjump"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جيدانوف</a:t>
            </a:r>
            <a:r>
              <a:rPr b="0" i="0" lang="en-US" sz="269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22 سبتمبر 1947</a:t>
            </a:r>
            <a:endParaRPr/>
          </a:p>
        </p:txBody>
      </p:sp>
      <p:sp>
        <p:nvSpPr>
          <p:cNvPr id="303" name="Google Shape;303;p12"/>
          <p:cNvSpPr txBox="1"/>
          <p:nvPr/>
        </p:nvSpPr>
        <p:spPr>
          <a:xfrm>
            <a:off x="9697821" y="6011172"/>
            <a:ext cx="4318355" cy="14619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91155" lvl="1" marL="582311" marR="0" rtl="1" algn="r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97"/>
              <a:buFont typeface="Arial"/>
              <a:buChar char="•"/>
            </a:pPr>
            <a:r>
              <a:rPr b="0" i="0" lang="en-US" sz="269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الستار الحديدي</a:t>
            </a:r>
            <a:endParaRPr b="0" i="0" sz="2697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1155" lvl="1" marL="582311" marR="0" rtl="1" algn="r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97"/>
              <a:buFont typeface="Arial"/>
              <a:buChar char="•"/>
            </a:pPr>
            <a:r>
              <a:rPr b="0" i="0" lang="en-US" sz="269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سياسة الإحتواء</a:t>
            </a:r>
            <a:endParaRPr b="0" i="0" sz="2697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1155" lvl="1" marL="582311" marR="0" rtl="1" algn="r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97"/>
              <a:buFont typeface="Arial"/>
              <a:buChar char="•"/>
            </a:pPr>
            <a:r>
              <a:rPr b="0" i="0" lang="en-US" sz="2697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action="ppaction://hlinksldjump"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سياسة ملء الفراغ</a:t>
            </a:r>
            <a:endParaRPr b="0" i="0" sz="2697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13"/>
          <p:cNvPicPr preferRelativeResize="0"/>
          <p:nvPr/>
        </p:nvPicPr>
        <p:blipFill rotWithShape="1">
          <a:blip r:embed="rId3">
            <a:alphaModFix/>
          </a:blip>
          <a:srcRect b="21874" l="0" r="0" t="2187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3"/>
          <p:cNvPicPr preferRelativeResize="0"/>
          <p:nvPr/>
        </p:nvPicPr>
        <p:blipFill rotWithShape="1">
          <a:blip r:embed="rId4">
            <a:alphaModFix/>
          </a:blip>
          <a:srcRect b="4616" l="0" r="36161" t="428"/>
          <a:stretch/>
        </p:blipFill>
        <p:spPr>
          <a:xfrm>
            <a:off x="3726454" y="2490280"/>
            <a:ext cx="10835092" cy="11523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08945" y="3809615"/>
            <a:ext cx="548388" cy="1073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940726">
            <a:off x="16181977" y="8360898"/>
            <a:ext cx="3362512" cy="1938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783374" y="1028700"/>
            <a:ext cx="5832835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80975" y="2145826"/>
            <a:ext cx="3323865" cy="3327578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13"/>
          <p:cNvSpPr txBox="1"/>
          <p:nvPr/>
        </p:nvSpPr>
        <p:spPr>
          <a:xfrm>
            <a:off x="3068560" y="1415196"/>
            <a:ext cx="12150881" cy="1793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عسكريا</a:t>
            </a:r>
            <a:endParaRPr/>
          </a:p>
        </p:txBody>
      </p:sp>
      <p:sp>
        <p:nvSpPr>
          <p:cNvPr id="315" name="Google Shape;315;p13"/>
          <p:cNvSpPr txBox="1"/>
          <p:nvPr/>
        </p:nvSpPr>
        <p:spPr>
          <a:xfrm>
            <a:off x="4457334" y="5057775"/>
            <a:ext cx="3891798" cy="7950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إ.س</a:t>
            </a:r>
            <a:endParaRPr sz="440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13"/>
          <p:cNvSpPr txBox="1"/>
          <p:nvPr/>
        </p:nvSpPr>
        <p:spPr>
          <a:xfrm>
            <a:off x="9697821" y="5057775"/>
            <a:ext cx="3661829" cy="7950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و.م.أ</a:t>
            </a:r>
            <a:endParaRPr/>
          </a:p>
        </p:txBody>
      </p:sp>
      <p:sp>
        <p:nvSpPr>
          <p:cNvPr id="317" name="Google Shape;317;p13"/>
          <p:cNvSpPr txBox="1"/>
          <p:nvPr/>
        </p:nvSpPr>
        <p:spPr>
          <a:xfrm>
            <a:off x="4457334" y="6011172"/>
            <a:ext cx="4372784" cy="53299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91155" lvl="1" marL="582311" marR="0" rtl="1" algn="r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97"/>
              <a:buFont typeface="Arial"/>
              <a:buChar char="•"/>
            </a:pPr>
            <a:r>
              <a:rPr b="0" i="0" lang="en-US" sz="269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حلف </a:t>
            </a:r>
            <a:r>
              <a:rPr b="0" i="0" lang="en-US" sz="2697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action="ppaction://hlinksldjump"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وارسو</a:t>
            </a:r>
            <a:r>
              <a:rPr b="0" i="0" lang="en-US" sz="269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14 ماي 1955</a:t>
            </a:r>
            <a:endParaRPr/>
          </a:p>
          <a:p>
            <a:pPr indent="0" lvl="0" marL="0" marR="0" rtl="1" algn="r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9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9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9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9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9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1155" lvl="1" marL="582311" marR="0" rtl="1" algn="r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97"/>
              <a:buFont typeface="Arial"/>
              <a:buChar char="•"/>
            </a:pPr>
            <a:r>
              <a:rPr b="0" i="0" lang="en-US" sz="269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السباق نحو التسلح</a:t>
            </a:r>
            <a:endParaRPr b="0" i="0" sz="2697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9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9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9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9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13"/>
          <p:cNvSpPr txBox="1"/>
          <p:nvPr/>
        </p:nvSpPr>
        <p:spPr>
          <a:xfrm>
            <a:off x="9697821" y="6011172"/>
            <a:ext cx="4318355" cy="34111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91155" lvl="1" marL="582311" marR="0" rtl="1" algn="r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97"/>
              <a:buFont typeface="Arial"/>
              <a:buChar char="•"/>
            </a:pPr>
            <a:r>
              <a:rPr b="0" i="0" lang="en-US" sz="2697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action="ppaction://hlinksldjump"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حلف الشمال الأطلسي 4 أفريل 1949</a:t>
            </a:r>
            <a:endParaRPr b="0" i="0" sz="2697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1155" lvl="1" marL="582311" marR="0" rtl="1" algn="r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97"/>
              <a:buFont typeface="Arial"/>
              <a:buChar char="•"/>
            </a:pPr>
            <a:r>
              <a:rPr b="0" i="0" lang="en-US" sz="2697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action="ppaction://hlinksldjump"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حلف جنوب شرق آسيا 8 سبتمبر 1954</a:t>
            </a:r>
            <a:endParaRPr b="0" i="0" sz="2697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1155" lvl="1" marL="582311" marR="0" rtl="1" algn="r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97"/>
              <a:buFont typeface="Arial"/>
              <a:buChar char="•"/>
            </a:pPr>
            <a:r>
              <a:rPr b="0" i="0" lang="en-US" sz="2697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action="ppaction://hlinksldjump"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حلف بغداد ثم المركزي 24 فيفري 1955</a:t>
            </a:r>
            <a:endParaRPr b="0" i="0" sz="2697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1155" lvl="1" marL="582311" marR="0" rtl="1" algn="r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97"/>
              <a:buFont typeface="Arial"/>
              <a:buChar char="•"/>
            </a:pPr>
            <a:r>
              <a:rPr b="0" i="0" lang="en-US" sz="2697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السباق نحو التسلح</a:t>
            </a:r>
            <a:endParaRPr b="0" i="0" sz="2697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صورة تحتوي على خريطة, نص&#10;&#10;تم إنشاء الوصف تلقائياً" id="323" name="Google Shape;32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0"/>
            <a:ext cx="17526000" cy="10315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15"/>
          <p:cNvPicPr preferRelativeResize="0"/>
          <p:nvPr/>
        </p:nvPicPr>
        <p:blipFill rotWithShape="1">
          <a:blip r:embed="rId3">
            <a:alphaModFix/>
          </a:blip>
          <a:srcRect b="21874" l="0" r="0" t="2187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9" name="Google Shape;329;p15"/>
          <p:cNvGrpSpPr/>
          <p:nvPr/>
        </p:nvGrpSpPr>
        <p:grpSpPr>
          <a:xfrm>
            <a:off x="2112963" y="1887925"/>
            <a:ext cx="14062076" cy="6887299"/>
            <a:chOff x="0" y="0"/>
            <a:chExt cx="18749434" cy="9183065"/>
          </a:xfrm>
        </p:grpSpPr>
        <p:pic>
          <p:nvPicPr>
            <p:cNvPr id="330" name="Google Shape;330;p15"/>
            <p:cNvPicPr preferRelativeResize="0"/>
            <p:nvPr/>
          </p:nvPicPr>
          <p:blipFill rotWithShape="1">
            <a:blip r:embed="rId4">
              <a:alphaModFix/>
            </a:blip>
            <a:srcRect b="32971" l="0" r="7950" t="14673"/>
            <a:stretch/>
          </p:blipFill>
          <p:spPr>
            <a:xfrm rot="-78066">
              <a:off x="968257" y="961703"/>
              <a:ext cx="16705887" cy="7257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" name="Google Shape;331;p15"/>
            <p:cNvPicPr preferRelativeResize="0"/>
            <p:nvPr/>
          </p:nvPicPr>
          <p:blipFill rotWithShape="1">
            <a:blip r:embed="rId5">
              <a:alphaModFix amt="57000"/>
            </a:blip>
            <a:srcRect b="0" l="0" r="3279" t="6115"/>
            <a:stretch/>
          </p:blipFill>
          <p:spPr>
            <a:xfrm rot="-2572215">
              <a:off x="-115252" y="1208538"/>
              <a:ext cx="4042889" cy="1248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" name="Google Shape;332;p15"/>
            <p:cNvPicPr preferRelativeResize="0"/>
            <p:nvPr/>
          </p:nvPicPr>
          <p:blipFill rotWithShape="1">
            <a:blip r:embed="rId5">
              <a:alphaModFix amt="57000"/>
            </a:blip>
            <a:srcRect b="0" l="0" r="3279" t="6115"/>
            <a:stretch/>
          </p:blipFill>
          <p:spPr>
            <a:xfrm rot="-2572215">
              <a:off x="14821796" y="6726082"/>
              <a:ext cx="4042889" cy="124844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3" name="Google Shape;333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2951973">
            <a:off x="-1335923" y="-256851"/>
            <a:ext cx="3799654" cy="2051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377616">
            <a:off x="8411705" y="4999240"/>
            <a:ext cx="1464590" cy="893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5"/>
          <p:cNvPicPr preferRelativeResize="0"/>
          <p:nvPr/>
        </p:nvPicPr>
        <p:blipFill rotWithShape="1">
          <a:blip r:embed="rId8">
            <a:alphaModFix/>
          </a:blip>
          <a:srcRect b="26541" l="22294" r="22000" t="27622"/>
          <a:stretch/>
        </p:blipFill>
        <p:spPr>
          <a:xfrm>
            <a:off x="7050267" y="6880157"/>
            <a:ext cx="4187466" cy="2378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399864" y="769056"/>
            <a:ext cx="2859436" cy="2859436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15"/>
          <p:cNvSpPr txBox="1"/>
          <p:nvPr/>
        </p:nvSpPr>
        <p:spPr>
          <a:xfrm>
            <a:off x="1895267" y="2845205"/>
            <a:ext cx="14497466" cy="2076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لديكم سؤال؟</a:t>
            </a:r>
            <a:endParaRPr/>
          </a:p>
        </p:txBody>
      </p:sp>
      <p:sp>
        <p:nvSpPr>
          <p:cNvPr id="338" name="Google Shape;338;p15"/>
          <p:cNvSpPr txBox="1"/>
          <p:nvPr/>
        </p:nvSpPr>
        <p:spPr>
          <a:xfrm>
            <a:off x="4113231" y="6025498"/>
            <a:ext cx="10061538" cy="12966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يرجى التواصل معي على</a:t>
            </a:r>
            <a:endParaRPr sz="3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</a:blip>
          <a:srcRect b="21874" l="0" r="0" t="2187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292464">
            <a:off x="16148032" y="1139828"/>
            <a:ext cx="2915037" cy="2029926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"/>
          <p:cNvSpPr txBox="1"/>
          <p:nvPr/>
        </p:nvSpPr>
        <p:spPr>
          <a:xfrm>
            <a:off x="2484664" y="1360299"/>
            <a:ext cx="13318671" cy="1718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الكفاءة القاعدية</a:t>
            </a:r>
            <a:endParaRPr b="0" i="0" sz="9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5" name="Google Shape;105;p2"/>
          <p:cNvGrpSpPr/>
          <p:nvPr/>
        </p:nvGrpSpPr>
        <p:grpSpPr>
          <a:xfrm>
            <a:off x="3342999" y="3085401"/>
            <a:ext cx="11602002" cy="5985508"/>
            <a:chOff x="0" y="0"/>
            <a:chExt cx="15469336" cy="7980677"/>
          </a:xfrm>
        </p:grpSpPr>
        <p:pic>
          <p:nvPicPr>
            <p:cNvPr id="106" name="Google Shape;106;p2"/>
            <p:cNvPicPr preferRelativeResize="0"/>
            <p:nvPr/>
          </p:nvPicPr>
          <p:blipFill rotWithShape="1">
            <a:blip r:embed="rId5">
              <a:alphaModFix/>
            </a:blip>
            <a:srcRect b="17628" l="8610" r="14208" t="32300"/>
            <a:stretch/>
          </p:blipFill>
          <p:spPr>
            <a:xfrm>
              <a:off x="0" y="315916"/>
              <a:ext cx="15469336" cy="7664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699596">
              <a:off x="13648210" y="259858"/>
              <a:ext cx="1436787" cy="135319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8" name="Google Shape;108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2140" y="651874"/>
            <a:ext cx="1572705" cy="1997662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"/>
          <p:cNvSpPr txBox="1"/>
          <p:nvPr/>
        </p:nvSpPr>
        <p:spPr>
          <a:xfrm>
            <a:off x="8879178" y="4604980"/>
            <a:ext cx="5751222" cy="23948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r">
              <a:lnSpc>
                <a:spcPct val="94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000000"/>
                </a:solidFill>
                <a:latin typeface="Simplified Arabic"/>
                <a:ea typeface="Simplified Arabic"/>
                <a:cs typeface="Simplified Arabic"/>
                <a:sym typeface="Simplified Arabic"/>
              </a:rPr>
              <a:t>يكون المتعلم قادر على:</a:t>
            </a:r>
            <a:endParaRPr/>
          </a:p>
          <a:p>
            <a:pPr indent="0" lvl="0" marL="0" marR="0" rtl="1" algn="r">
              <a:lnSpc>
                <a:spcPct val="94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000000"/>
                </a:solidFill>
                <a:latin typeface="Simplified Arabic"/>
                <a:ea typeface="Simplified Arabic"/>
                <a:cs typeface="Simplified Arabic"/>
                <a:sym typeface="Simplified Arabic"/>
              </a:rPr>
              <a:t>دراسة ظاهرة  التطور بالإعتماد على السندات المختلفة ذات دلالة</a:t>
            </a:r>
            <a:endParaRPr b="0" i="0" sz="4800" u="none" cap="none" strike="noStrike">
              <a:solidFill>
                <a:srgbClr val="000000"/>
              </a:solidFill>
              <a:latin typeface="Simplified Arabic"/>
              <a:ea typeface="Simplified Arabic"/>
              <a:cs typeface="Simplified Arabic"/>
              <a:sym typeface="Simplified Arabic"/>
            </a:endParaRPr>
          </a:p>
        </p:txBody>
      </p:sp>
      <p:grpSp>
        <p:nvGrpSpPr>
          <p:cNvPr id="110" name="Google Shape;110;p2"/>
          <p:cNvGrpSpPr/>
          <p:nvPr/>
        </p:nvGrpSpPr>
        <p:grpSpPr>
          <a:xfrm>
            <a:off x="4219091" y="3984143"/>
            <a:ext cx="4595746" cy="4595746"/>
            <a:chOff x="0" y="0"/>
            <a:chExt cx="6350000" cy="6350000"/>
          </a:xfrm>
        </p:grpSpPr>
        <p:sp>
          <p:nvSpPr>
            <p:cNvPr id="111" name="Google Shape;111;p2"/>
            <p:cNvSpPr/>
            <p:nvPr/>
          </p:nvSpPr>
          <p:spPr>
            <a:xfrm>
              <a:off x="88900" y="88900"/>
              <a:ext cx="6172200" cy="6172200"/>
            </a:xfrm>
            <a:custGeom>
              <a:rect b="b" l="l" r="r" t="t"/>
              <a:pathLst>
                <a:path extrusionOk="0" h="6172200" w="6172200">
                  <a:moveTo>
                    <a:pt x="6172200" y="5864860"/>
                  </a:moveTo>
                  <a:cubicBezTo>
                    <a:pt x="6172200" y="6033770"/>
                    <a:pt x="6035040" y="6170930"/>
                    <a:pt x="5866130" y="6170930"/>
                  </a:cubicBezTo>
                  <a:lnTo>
                    <a:pt x="307340" y="6170930"/>
                  </a:lnTo>
                  <a:cubicBezTo>
                    <a:pt x="137160" y="6172200"/>
                    <a:pt x="0" y="6035040"/>
                    <a:pt x="0" y="5864860"/>
                  </a:cubicBezTo>
                  <a:lnTo>
                    <a:pt x="0" y="307340"/>
                  </a:lnTo>
                  <a:cubicBezTo>
                    <a:pt x="0" y="137160"/>
                    <a:pt x="137160" y="0"/>
                    <a:pt x="307340" y="0"/>
                  </a:cubicBezTo>
                  <a:lnTo>
                    <a:pt x="5866130" y="0"/>
                  </a:lnTo>
                  <a:cubicBezTo>
                    <a:pt x="6035040" y="0"/>
                    <a:pt x="6172200" y="137160"/>
                    <a:pt x="6172200" y="307340"/>
                  </a:cubicBezTo>
                  <a:lnTo>
                    <a:pt x="6172200" y="586486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-24960" r="-24960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0" y="0"/>
              <a:ext cx="6350000" cy="6350000"/>
            </a:xfrm>
            <a:custGeom>
              <a:rect b="b" l="l" r="r" t="t"/>
              <a:pathLst>
                <a:path extrusionOk="0" h="6350000" w="6350000">
                  <a:moveTo>
                    <a:pt x="5953760" y="6350000"/>
                  </a:moveTo>
                  <a:lnTo>
                    <a:pt x="396240" y="6350000"/>
                  </a:lnTo>
                  <a:cubicBezTo>
                    <a:pt x="177800" y="6350000"/>
                    <a:pt x="0" y="6172200"/>
                    <a:pt x="0" y="5953760"/>
                  </a:cubicBezTo>
                  <a:lnTo>
                    <a:pt x="0" y="396240"/>
                  </a:lnTo>
                  <a:cubicBezTo>
                    <a:pt x="0" y="177800"/>
                    <a:pt x="177800" y="0"/>
                    <a:pt x="396240" y="0"/>
                  </a:cubicBezTo>
                  <a:lnTo>
                    <a:pt x="5955030" y="0"/>
                  </a:lnTo>
                  <a:cubicBezTo>
                    <a:pt x="6172200" y="0"/>
                    <a:pt x="6350000" y="177800"/>
                    <a:pt x="6350000" y="396240"/>
                  </a:cubicBezTo>
                  <a:lnTo>
                    <a:pt x="6350000" y="5955030"/>
                  </a:lnTo>
                  <a:cubicBezTo>
                    <a:pt x="6350000" y="6172200"/>
                    <a:pt x="6172200" y="6350000"/>
                    <a:pt x="5953760" y="6350000"/>
                  </a:cubicBezTo>
                  <a:close/>
                  <a:moveTo>
                    <a:pt x="396240" y="179070"/>
                  </a:moveTo>
                  <a:cubicBezTo>
                    <a:pt x="276860" y="179070"/>
                    <a:pt x="179070" y="276860"/>
                    <a:pt x="179070" y="396240"/>
                  </a:cubicBezTo>
                  <a:lnTo>
                    <a:pt x="179070" y="5955030"/>
                  </a:lnTo>
                  <a:cubicBezTo>
                    <a:pt x="179070" y="6074410"/>
                    <a:pt x="276860" y="6172200"/>
                    <a:pt x="396240" y="6172200"/>
                  </a:cubicBezTo>
                  <a:lnTo>
                    <a:pt x="5955030" y="6172200"/>
                  </a:lnTo>
                  <a:cubicBezTo>
                    <a:pt x="6074410" y="6172200"/>
                    <a:pt x="6172200" y="6074410"/>
                    <a:pt x="6172200" y="5955030"/>
                  </a:cubicBezTo>
                  <a:lnTo>
                    <a:pt x="6172200" y="396240"/>
                  </a:lnTo>
                  <a:cubicBezTo>
                    <a:pt x="6172200" y="276860"/>
                    <a:pt x="6074410" y="179070"/>
                    <a:pt x="5955030" y="179070"/>
                  </a:cubicBezTo>
                  <a:lnTo>
                    <a:pt x="396240" y="1790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3" name="Google Shape;113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3098941">
            <a:off x="2237814" y="7478990"/>
            <a:ext cx="1839919" cy="234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-4101907">
            <a:off x="4990233" y="1195023"/>
            <a:ext cx="828408" cy="69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3"/>
          <p:cNvPicPr preferRelativeResize="0"/>
          <p:nvPr/>
        </p:nvPicPr>
        <p:blipFill rotWithShape="1">
          <a:blip r:embed="rId3">
            <a:alphaModFix/>
          </a:blip>
          <a:srcRect b="21874" l="0" r="0" t="2187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788375">
            <a:off x="13717974" y="3144241"/>
            <a:ext cx="635583" cy="7052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1" name="Google Shape;121;p3"/>
          <p:cNvGrpSpPr/>
          <p:nvPr/>
        </p:nvGrpSpPr>
        <p:grpSpPr>
          <a:xfrm>
            <a:off x="4949567" y="350188"/>
            <a:ext cx="8003785" cy="3396712"/>
            <a:chOff x="0" y="0"/>
            <a:chExt cx="10671714" cy="4528949"/>
          </a:xfrm>
        </p:grpSpPr>
        <p:pic>
          <p:nvPicPr>
            <p:cNvPr id="122" name="Google Shape;122;p3"/>
            <p:cNvPicPr preferRelativeResize="0"/>
            <p:nvPr/>
          </p:nvPicPr>
          <p:blipFill rotWithShape="1">
            <a:blip r:embed="rId5">
              <a:alphaModFix/>
            </a:blip>
            <a:srcRect b="54814" l="11784" r="2086" t="14673"/>
            <a:stretch/>
          </p:blipFill>
          <p:spPr>
            <a:xfrm rot="-78066">
              <a:off x="1340288" y="1203407"/>
              <a:ext cx="8420231" cy="22782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Google Shape;123;p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3029350">
              <a:off x="7756171" y="893672"/>
              <a:ext cx="2940223" cy="1322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p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2700000">
              <a:off x="36946" y="2360701"/>
              <a:ext cx="2940223" cy="132238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5" name="Google Shape;125;p3"/>
          <p:cNvGrpSpPr/>
          <p:nvPr/>
        </p:nvGrpSpPr>
        <p:grpSpPr>
          <a:xfrm>
            <a:off x="11456830" y="3690083"/>
            <a:ext cx="3199499" cy="3105516"/>
            <a:chOff x="-23042" y="66269"/>
            <a:chExt cx="6542159" cy="6349987"/>
          </a:xfrm>
        </p:grpSpPr>
        <p:sp>
          <p:nvSpPr>
            <p:cNvPr id="126" name="Google Shape;126;p3"/>
            <p:cNvSpPr/>
            <p:nvPr/>
          </p:nvSpPr>
          <p:spPr>
            <a:xfrm>
              <a:off x="-23042" y="119185"/>
              <a:ext cx="6542159" cy="6244242"/>
            </a:xfrm>
            <a:custGeom>
              <a:rect b="b" l="l" r="r" t="t"/>
              <a:pathLst>
                <a:path extrusionOk="0" h="6244242" w="6542159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-38489" r="-38489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73038" y="66269"/>
              <a:ext cx="6350000" cy="6349987"/>
            </a:xfrm>
            <a:custGeom>
              <a:rect b="b" l="l" r="r" t="t"/>
              <a:pathLst>
                <a:path extrusionOk="0"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7542703" y="3690083"/>
            <a:ext cx="3199499" cy="3105516"/>
            <a:chOff x="-23042" y="66269"/>
            <a:chExt cx="6542159" cy="6349987"/>
          </a:xfrm>
        </p:grpSpPr>
        <p:sp>
          <p:nvSpPr>
            <p:cNvPr id="129" name="Google Shape;129;p3"/>
            <p:cNvSpPr/>
            <p:nvPr/>
          </p:nvSpPr>
          <p:spPr>
            <a:xfrm>
              <a:off x="-23042" y="119185"/>
              <a:ext cx="6542159" cy="6244242"/>
            </a:xfrm>
            <a:custGeom>
              <a:rect b="b" l="l" r="r" t="t"/>
              <a:pathLst>
                <a:path extrusionOk="0" h="6244242" w="6542159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-13757" l="222" r="222" t="-13757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73038" y="66269"/>
              <a:ext cx="6350000" cy="6349987"/>
            </a:xfrm>
            <a:custGeom>
              <a:rect b="b" l="l" r="r" t="t"/>
              <a:pathLst>
                <a:path extrusionOk="0"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1" name="Google Shape;131;p3"/>
          <p:cNvGrpSpPr/>
          <p:nvPr/>
        </p:nvGrpSpPr>
        <p:grpSpPr>
          <a:xfrm>
            <a:off x="3518464" y="3592092"/>
            <a:ext cx="3199499" cy="3105516"/>
            <a:chOff x="-23042" y="66269"/>
            <a:chExt cx="6542159" cy="6349987"/>
          </a:xfrm>
        </p:grpSpPr>
        <p:sp>
          <p:nvSpPr>
            <p:cNvPr id="132" name="Google Shape;132;p3"/>
            <p:cNvSpPr/>
            <p:nvPr/>
          </p:nvSpPr>
          <p:spPr>
            <a:xfrm>
              <a:off x="-23042" y="119185"/>
              <a:ext cx="6542159" cy="6244242"/>
            </a:xfrm>
            <a:custGeom>
              <a:rect b="b" l="l" r="r" t="t"/>
              <a:pathLst>
                <a:path extrusionOk="0" h="6244242" w="6542159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-38489" r="-38489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73038" y="66269"/>
              <a:ext cx="6350000" cy="6349987"/>
            </a:xfrm>
            <a:custGeom>
              <a:rect b="b" l="l" r="r" t="t"/>
              <a:pathLst>
                <a:path extrusionOk="0"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4" name="Google Shape;134;p3"/>
          <p:cNvPicPr preferRelativeResize="0"/>
          <p:nvPr/>
        </p:nvPicPr>
        <p:blipFill rotWithShape="1">
          <a:blip r:embed="rId10">
            <a:alphaModFix/>
          </a:blip>
          <a:srcRect b="0" l="116" r="116" t="0"/>
          <a:stretch/>
        </p:blipFill>
        <p:spPr>
          <a:xfrm>
            <a:off x="15115439" y="1045739"/>
            <a:ext cx="2015690" cy="2005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-740167">
            <a:off x="1062091" y="1439453"/>
            <a:ext cx="4246041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3"/>
          <p:cNvSpPr txBox="1"/>
          <p:nvPr/>
        </p:nvSpPr>
        <p:spPr>
          <a:xfrm>
            <a:off x="1375703" y="7010375"/>
            <a:ext cx="5343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من الثنائية إلى الأحادية القطبية</a:t>
            </a:r>
            <a:endParaRPr b="1"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3"/>
          <p:cNvSpPr txBox="1"/>
          <p:nvPr/>
        </p:nvSpPr>
        <p:spPr>
          <a:xfrm>
            <a:off x="6977428" y="6930057"/>
            <a:ext cx="4490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مساعي الإنفراج الدولي</a:t>
            </a:r>
            <a:endParaRPr b="1" sz="3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3"/>
          <p:cNvSpPr txBox="1"/>
          <p:nvPr/>
        </p:nvSpPr>
        <p:spPr>
          <a:xfrm>
            <a:off x="3255990" y="7790786"/>
            <a:ext cx="3387300" cy="14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00989" lvl="1" marL="690881" marR="0" rtl="1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تفكك الكتلة الشرقية</a:t>
            </a:r>
            <a:endParaRPr b="0" i="0" sz="2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0989" lvl="1" marL="690881" marR="0" rtl="1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مظاهر النظام الدولي الجديد</a:t>
            </a:r>
            <a:endParaRPr b="0" i="0" sz="2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3"/>
          <p:cNvSpPr txBox="1"/>
          <p:nvPr/>
        </p:nvSpPr>
        <p:spPr>
          <a:xfrm>
            <a:off x="7842032" y="7639050"/>
            <a:ext cx="3228900" cy="24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85751" lvl="1" marL="647702" marR="0" rtl="1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عوامل الجنوح إلى السلم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1" lvl="1" marL="647702" marR="0" rtl="1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الظروف الدولية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1" lvl="1" marL="647702" marR="0" rtl="1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مظاهر التعايش السلمي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3"/>
          <p:cNvSpPr txBox="1"/>
          <p:nvPr/>
        </p:nvSpPr>
        <p:spPr>
          <a:xfrm>
            <a:off x="5936782" y="1413229"/>
            <a:ext cx="6414436" cy="10920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تطور العالم 1945-1989</a:t>
            </a:r>
            <a:endParaRPr/>
          </a:p>
        </p:txBody>
      </p:sp>
      <p:sp>
        <p:nvSpPr>
          <p:cNvPr id="141" name="Google Shape;141;p3"/>
          <p:cNvSpPr txBox="1"/>
          <p:nvPr/>
        </p:nvSpPr>
        <p:spPr>
          <a:xfrm>
            <a:off x="11820525" y="7038650"/>
            <a:ext cx="4811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بروز الصراع وتشكل العالم</a:t>
            </a:r>
            <a:endParaRPr b="1" sz="3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3"/>
          <p:cNvSpPr txBox="1"/>
          <p:nvPr/>
        </p:nvSpPr>
        <p:spPr>
          <a:xfrm>
            <a:off x="11746572" y="7800311"/>
            <a:ext cx="3878757" cy="21544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23851" lvl="1" marL="647702" marR="0" rtl="1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معايير تشكل العالم</a:t>
            </a:r>
            <a:endParaRPr b="0" i="0" sz="3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1" lvl="1" marL="647702" marR="0" rtl="1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طبيعة العلاقات</a:t>
            </a:r>
            <a:endParaRPr b="0" i="0" sz="3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1" lvl="1" marL="647702" marR="0" rtl="1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الإستراتيجية الخاصة بكل كتلة</a:t>
            </a:r>
            <a:endParaRPr b="0" i="0" sz="3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4"/>
          <p:cNvPicPr preferRelativeResize="0"/>
          <p:nvPr/>
        </p:nvPicPr>
        <p:blipFill rotWithShape="1">
          <a:blip r:embed="rId3">
            <a:alphaModFix/>
          </a:blip>
          <a:srcRect b="21874" l="0" r="0" t="2187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8" name="Google Shape;148;p4"/>
          <p:cNvGrpSpPr/>
          <p:nvPr/>
        </p:nvGrpSpPr>
        <p:grpSpPr>
          <a:xfrm>
            <a:off x="1895332" y="-1205074"/>
            <a:ext cx="14442908" cy="12172431"/>
            <a:chOff x="0" y="0"/>
            <a:chExt cx="19257210" cy="16229908"/>
          </a:xfrm>
        </p:grpSpPr>
        <p:pic>
          <p:nvPicPr>
            <p:cNvPr id="149" name="Google Shape;149;p4"/>
            <p:cNvPicPr preferRelativeResize="0"/>
            <p:nvPr/>
          </p:nvPicPr>
          <p:blipFill rotWithShape="1">
            <a:blip r:embed="rId4">
              <a:alphaModFix/>
            </a:blip>
            <a:srcRect b="33676" l="0" r="44202" t="552"/>
            <a:stretch/>
          </p:blipFill>
          <p:spPr>
            <a:xfrm>
              <a:off x="0" y="0"/>
              <a:ext cx="19257210" cy="162299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3953514">
              <a:off x="17181264" y="3271816"/>
              <a:ext cx="1617713" cy="152359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1" name="Google Shape;151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934833">
            <a:off x="8934474" y="8346035"/>
            <a:ext cx="2114822" cy="853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545827" y="7763433"/>
            <a:ext cx="1584825" cy="2013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4877" y="567594"/>
            <a:ext cx="2180910" cy="27702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" name="Google Shape;154;p4"/>
          <p:cNvGrpSpPr/>
          <p:nvPr/>
        </p:nvGrpSpPr>
        <p:grpSpPr>
          <a:xfrm>
            <a:off x="3513163" y="2661522"/>
            <a:ext cx="5359223" cy="5201798"/>
            <a:chOff x="-23042" y="66269"/>
            <a:chExt cx="6542159" cy="6349987"/>
          </a:xfrm>
        </p:grpSpPr>
        <p:sp>
          <p:nvSpPr>
            <p:cNvPr id="155" name="Google Shape;155;p4"/>
            <p:cNvSpPr/>
            <p:nvPr/>
          </p:nvSpPr>
          <p:spPr>
            <a:xfrm>
              <a:off x="-23042" y="119185"/>
              <a:ext cx="6542159" cy="6244242"/>
            </a:xfrm>
            <a:custGeom>
              <a:rect b="b" l="l" r="r" t="t"/>
              <a:pathLst>
                <a:path extrusionOk="0" h="6244242" w="6542159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-15954" r="-15952" t="0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73038" y="66269"/>
              <a:ext cx="6350000" cy="6349987"/>
            </a:xfrm>
            <a:custGeom>
              <a:rect b="b" l="l" r="r" t="t"/>
              <a:pathLst>
                <a:path extrusionOk="0"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291B2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7" name="Google Shape;157;p4"/>
          <p:cNvSpPr txBox="1"/>
          <p:nvPr/>
        </p:nvSpPr>
        <p:spPr>
          <a:xfrm>
            <a:off x="9387104" y="2558341"/>
            <a:ext cx="5876237" cy="13874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بروز الصراع</a:t>
            </a:r>
            <a:endParaRPr sz="8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4"/>
          <p:cNvSpPr txBox="1"/>
          <p:nvPr/>
        </p:nvSpPr>
        <p:spPr>
          <a:xfrm>
            <a:off x="9387104" y="4172442"/>
            <a:ext cx="5876237" cy="17312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0000"/>
                </a:solidFill>
                <a:latin typeface="Simplified Arabic"/>
                <a:ea typeface="Simplified Arabic"/>
                <a:cs typeface="Simplified Arabic"/>
                <a:sym typeface="Simplified Arabic"/>
              </a:rPr>
              <a:t>نتج بعد الحرب العالمية الثانية تغييرا في </a:t>
            </a:r>
            <a:r>
              <a:rPr lang="en-US" sz="3200" u="sng">
                <a:solidFill>
                  <a:srgbClr val="000000"/>
                </a:solidFill>
                <a:latin typeface="Simplified Arabic"/>
                <a:ea typeface="Simplified Arabic"/>
                <a:cs typeface="Simplified Arabic"/>
                <a:sym typeface="Simplified Arabic"/>
                <a:hlinkClick action="ppaction://hlinksldjump"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الخارطة الجيوسياسية </a:t>
            </a:r>
            <a:r>
              <a:rPr lang="en-US" sz="3200">
                <a:solidFill>
                  <a:srgbClr val="000000"/>
                </a:solidFill>
                <a:latin typeface="Simplified Arabic"/>
                <a:ea typeface="Simplified Arabic"/>
                <a:cs typeface="Simplified Arabic"/>
                <a:sym typeface="Simplified Arabic"/>
              </a:rPr>
              <a:t>للعالم دفع لظهور قوى جديدة وطرأت تغيرات على العلاقات الدولية</a:t>
            </a:r>
            <a:endParaRPr sz="3200">
              <a:solidFill>
                <a:srgbClr val="000000"/>
              </a:solidFill>
              <a:latin typeface="Simplified Arabic"/>
              <a:ea typeface="Simplified Arabic"/>
              <a:cs typeface="Simplified Arabic"/>
              <a:sym typeface="Simplified Arabic"/>
            </a:endParaRPr>
          </a:p>
        </p:txBody>
      </p:sp>
      <p:sp>
        <p:nvSpPr>
          <p:cNvPr id="159" name="Google Shape;159;p4"/>
          <p:cNvSpPr txBox="1"/>
          <p:nvPr/>
        </p:nvSpPr>
        <p:spPr>
          <a:xfrm>
            <a:off x="3240549" y="8221956"/>
            <a:ext cx="5876237" cy="9721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600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1945-1989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5"/>
          <p:cNvPicPr preferRelativeResize="0"/>
          <p:nvPr/>
        </p:nvPicPr>
        <p:blipFill rotWithShape="1">
          <a:blip r:embed="rId3">
            <a:alphaModFix/>
          </a:blip>
          <a:srcRect b="21874" l="0" r="0" t="2187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5" name="Google Shape;165;p5"/>
          <p:cNvGrpSpPr/>
          <p:nvPr/>
        </p:nvGrpSpPr>
        <p:grpSpPr>
          <a:xfrm>
            <a:off x="288872" y="289385"/>
            <a:ext cx="17710256" cy="9473664"/>
            <a:chOff x="0" y="0"/>
            <a:chExt cx="23613675" cy="12631553"/>
          </a:xfrm>
        </p:grpSpPr>
        <p:pic>
          <p:nvPicPr>
            <p:cNvPr id="166" name="Google Shape;166;p5"/>
            <p:cNvPicPr preferRelativeResize="0"/>
            <p:nvPr/>
          </p:nvPicPr>
          <p:blipFill rotWithShape="1">
            <a:blip r:embed="rId4">
              <a:alphaModFix/>
            </a:blip>
            <a:srcRect b="28696" l="0" r="0" t="3518"/>
            <a:stretch/>
          </p:blipFill>
          <p:spPr>
            <a:xfrm>
              <a:off x="0" y="406792"/>
              <a:ext cx="23613675" cy="12224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61161" y="0"/>
              <a:ext cx="968329" cy="189530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8" name="Google Shape;168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307019" y="7625956"/>
            <a:ext cx="1893009" cy="2407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581024" y="1458970"/>
            <a:ext cx="2242847" cy="1990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014813" y="3772896"/>
            <a:ext cx="4641555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081963" y="4513070"/>
            <a:ext cx="3274354" cy="263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501959" y="3772896"/>
            <a:ext cx="2921508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5"/>
          <p:cNvSpPr txBox="1"/>
          <p:nvPr/>
        </p:nvSpPr>
        <p:spPr>
          <a:xfrm>
            <a:off x="2616123" y="8154396"/>
            <a:ext cx="12650381" cy="4946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ctr">
              <a:lnSpc>
                <a:spcPct val="139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6">
                <a:solidFill>
                  <a:srgbClr val="000000"/>
                </a:solidFill>
                <a:latin typeface="Simplified Arabic"/>
                <a:ea typeface="Simplified Arabic"/>
                <a:cs typeface="Simplified Arabic"/>
                <a:sym typeface="Simplified Arabic"/>
              </a:rPr>
              <a:t>هيئة الأمم المتحدة                   اتفاقية بروتن وودز                 الإكتشافات الطبية</a:t>
            </a:r>
            <a:endParaRPr sz="2856">
              <a:solidFill>
                <a:srgbClr val="000000"/>
              </a:solidFill>
              <a:latin typeface="Simplified Arabic"/>
              <a:ea typeface="Simplified Arabic"/>
              <a:cs typeface="Simplified Arabic"/>
              <a:sym typeface="Simplified Arabic"/>
            </a:endParaRPr>
          </a:p>
        </p:txBody>
      </p:sp>
      <p:sp>
        <p:nvSpPr>
          <p:cNvPr id="174" name="Google Shape;174;p5"/>
          <p:cNvSpPr txBox="1"/>
          <p:nvPr/>
        </p:nvSpPr>
        <p:spPr>
          <a:xfrm>
            <a:off x="2281978" y="1549702"/>
            <a:ext cx="13318671" cy="1718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معايير تشكل العالم</a:t>
            </a:r>
            <a:endParaRPr sz="9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"/>
          <p:cNvSpPr/>
          <p:nvPr/>
        </p:nvSpPr>
        <p:spPr>
          <a:xfrm>
            <a:off x="0" y="0"/>
            <a:ext cx="18283428" cy="1028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صورة تحتوي على تلبيس, شخص, بناء, الأحذية&#10;&#10;تم إنشاء الوصف تلقائياً" id="180" name="Google Shape;180;p6"/>
          <p:cNvPicPr preferRelativeResize="0"/>
          <p:nvPr/>
        </p:nvPicPr>
        <p:blipFill rotWithShape="1">
          <a:blip r:embed="rId3">
            <a:alphaModFix/>
          </a:blip>
          <a:srcRect b="17570" l="0" r="0" t="8313"/>
          <a:stretch/>
        </p:blipFill>
        <p:spPr>
          <a:xfrm>
            <a:off x="1" y="10"/>
            <a:ext cx="17794025" cy="10286990"/>
          </a:xfrm>
          <a:custGeom>
            <a:rect b="b" l="l" r="r" t="t"/>
            <a:pathLst>
              <a:path extrusionOk="0" h="6858000" w="11862683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81" name="Google Shape;181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5125" y="0"/>
            <a:ext cx="6852875" cy="461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7"/>
          <p:cNvPicPr preferRelativeResize="0"/>
          <p:nvPr/>
        </p:nvPicPr>
        <p:blipFill rotWithShape="1">
          <a:blip r:embed="rId3">
            <a:alphaModFix/>
          </a:blip>
          <a:srcRect b="21874" l="0" r="0" t="2187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8" name="Google Shape;188;p7"/>
          <p:cNvGrpSpPr/>
          <p:nvPr/>
        </p:nvGrpSpPr>
        <p:grpSpPr>
          <a:xfrm>
            <a:off x="13240049" y="2981573"/>
            <a:ext cx="5671195" cy="6703232"/>
            <a:chOff x="0" y="1"/>
            <a:chExt cx="7561594" cy="8937642"/>
          </a:xfrm>
        </p:grpSpPr>
        <p:pic>
          <p:nvPicPr>
            <p:cNvPr id="189" name="Google Shape;189;p7"/>
            <p:cNvPicPr preferRelativeResize="0"/>
            <p:nvPr/>
          </p:nvPicPr>
          <p:blipFill rotWithShape="1">
            <a:blip r:embed="rId4">
              <a:alphaModFix/>
            </a:blip>
            <a:srcRect b="11643" l="0" r="42600" t="27671"/>
            <a:stretch/>
          </p:blipFill>
          <p:spPr>
            <a:xfrm rot="-5400000">
              <a:off x="-103297" y="1484387"/>
              <a:ext cx="7743821" cy="62527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Google Shape;190;p7"/>
            <p:cNvPicPr preferRelativeResize="0"/>
            <p:nvPr/>
          </p:nvPicPr>
          <p:blipFill rotWithShape="1">
            <a:blip r:embed="rId5">
              <a:alphaModFix amt="57000"/>
            </a:blip>
            <a:srcRect b="24686" l="0" r="27884" t="6115"/>
            <a:stretch/>
          </p:blipFill>
          <p:spPr>
            <a:xfrm rot="-2458770">
              <a:off x="-55433" y="717760"/>
              <a:ext cx="2470844" cy="754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" name="Google Shape;191;p7"/>
            <p:cNvPicPr preferRelativeResize="0"/>
            <p:nvPr/>
          </p:nvPicPr>
          <p:blipFill rotWithShape="1">
            <a:blip r:embed="rId5">
              <a:alphaModFix amt="57000"/>
            </a:blip>
            <a:srcRect b="0" l="37619" r="15003" t="29580"/>
            <a:stretch/>
          </p:blipFill>
          <p:spPr>
            <a:xfrm rot="-2458770">
              <a:off x="6269066" y="8007772"/>
              <a:ext cx="1251818" cy="5919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2" name="Google Shape;192;p7"/>
            <p:cNvSpPr txBox="1"/>
            <p:nvPr/>
          </p:nvSpPr>
          <p:spPr>
            <a:xfrm>
              <a:off x="1180789" y="1260980"/>
              <a:ext cx="57912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معايير تاريخية</a:t>
              </a:r>
              <a:endParaRPr sz="4800"/>
            </a:p>
          </p:txBody>
        </p:sp>
        <p:sp>
          <p:nvSpPr>
            <p:cNvPr id="193" name="Google Shape;193;p7"/>
            <p:cNvSpPr txBox="1"/>
            <p:nvPr/>
          </p:nvSpPr>
          <p:spPr>
            <a:xfrm>
              <a:off x="1180788" y="3260588"/>
              <a:ext cx="5201700" cy="434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59595" lvl="1" marL="582311" marR="0" rtl="1" algn="r">
                <a:lnSpc>
                  <a:spcPct val="13997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Simplified Arabic"/>
                  <a:ea typeface="Simplified Arabic"/>
                  <a:cs typeface="Simplified Arabic"/>
                  <a:sym typeface="Simplified Arabic"/>
                </a:rPr>
                <a:t>تقسيم ألمانيا بموجب </a:t>
              </a:r>
              <a:r>
                <a:rPr b="0" i="0" lang="en-US" sz="2200" u="sng" cap="none" strike="noStrike">
                  <a:solidFill>
                    <a:srgbClr val="000000"/>
                  </a:solidFill>
                  <a:latin typeface="Simplified Arabic"/>
                  <a:ea typeface="Simplified Arabic"/>
                  <a:cs typeface="Simplified Arabic"/>
                  <a:sym typeface="Simplified Arabic"/>
                  <a:hlinkClick r:id="rId6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مؤتمر يلطا</a:t>
              </a:r>
              <a:r>
                <a:rPr b="0" i="0" lang="en-US" sz="2200" u="none" cap="none" strike="noStrike">
                  <a:solidFill>
                    <a:srgbClr val="000000"/>
                  </a:solidFill>
                  <a:latin typeface="Simplified Arabic"/>
                  <a:ea typeface="Simplified Arabic"/>
                  <a:cs typeface="Simplified Arabic"/>
                  <a:sym typeface="Simplified Arabic"/>
                </a:rPr>
                <a:t> 4-11 فيفري 1945</a:t>
              </a:r>
              <a:endParaRPr b="0" i="0" sz="2200" u="none" cap="none" strike="noStrike">
                <a:solidFill>
                  <a:srgbClr val="000000"/>
                </a:solidFill>
                <a:latin typeface="Simplified Arabic"/>
                <a:ea typeface="Simplified Arabic"/>
                <a:cs typeface="Simplified Arabic"/>
                <a:sym typeface="Simplified Arabic"/>
              </a:endParaRPr>
            </a:p>
            <a:p>
              <a:pPr indent="-259595" lvl="1" marL="582311" marR="0" rtl="1" algn="r">
                <a:lnSpc>
                  <a:spcPct val="13997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Simplified Arabic"/>
                  <a:ea typeface="Simplified Arabic"/>
                  <a:cs typeface="Simplified Arabic"/>
                  <a:sym typeface="Simplified Arabic"/>
                </a:rPr>
                <a:t>إنتقال الزعامة إلى و.م.أ وإ.س</a:t>
              </a:r>
              <a:endParaRPr b="0" i="0" sz="2200" u="none" cap="none" strike="noStrike">
                <a:solidFill>
                  <a:srgbClr val="000000"/>
                </a:solidFill>
                <a:latin typeface="Simplified Arabic"/>
                <a:ea typeface="Simplified Arabic"/>
                <a:cs typeface="Simplified Arabic"/>
                <a:sym typeface="Simplified Arabic"/>
              </a:endParaRPr>
            </a:p>
            <a:p>
              <a:pPr indent="-259595" lvl="1" marL="582311" marR="0" rtl="1" algn="r">
                <a:lnSpc>
                  <a:spcPct val="13997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Simplified Arabic"/>
                  <a:ea typeface="Simplified Arabic"/>
                  <a:cs typeface="Simplified Arabic"/>
                  <a:sym typeface="Simplified Arabic"/>
                </a:rPr>
                <a:t>تأسيس </a:t>
              </a:r>
              <a:r>
                <a:rPr b="0" i="0" lang="en-US" sz="2200" u="sng" cap="none" strike="noStrike">
                  <a:solidFill>
                    <a:srgbClr val="000000"/>
                  </a:solidFill>
                  <a:latin typeface="Simplified Arabic"/>
                  <a:ea typeface="Simplified Arabic"/>
                  <a:cs typeface="Simplified Arabic"/>
                  <a:sym typeface="Simplified Arabic"/>
                  <a:hlinkClick action="ppaction://hlinksldjump" r:id="rId7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هيئة الأمم المتحدة </a:t>
              </a:r>
              <a:r>
                <a:rPr b="0" i="0" lang="en-US" sz="2200" u="none" cap="none" strike="noStrike">
                  <a:solidFill>
                    <a:srgbClr val="000000"/>
                  </a:solidFill>
                  <a:latin typeface="Simplified Arabic"/>
                  <a:ea typeface="Simplified Arabic"/>
                  <a:cs typeface="Simplified Arabic"/>
                  <a:sym typeface="Simplified Arabic"/>
                </a:rPr>
                <a:t>24 أكتوبر 1945</a:t>
              </a:r>
              <a:endParaRPr sz="2200"/>
            </a:p>
            <a:p>
              <a:pPr indent="-259595" lvl="1" marL="582311" marR="0" rtl="1" algn="r">
                <a:lnSpc>
                  <a:spcPct val="13997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Simplified Arabic"/>
                  <a:ea typeface="Simplified Arabic"/>
                  <a:cs typeface="Simplified Arabic"/>
                  <a:sym typeface="Simplified Arabic"/>
                </a:rPr>
                <a:t>بروز العالم الثالث كقوة ضاغطة</a:t>
              </a:r>
              <a:endParaRPr b="0" i="0" sz="2200" u="none" cap="none" strike="noStrike">
                <a:solidFill>
                  <a:srgbClr val="000000"/>
                </a:solidFill>
                <a:latin typeface="Simplified Arabic"/>
                <a:ea typeface="Simplified Arabic"/>
                <a:cs typeface="Simplified Arabic"/>
                <a:sym typeface="Simplified Arabic"/>
              </a:endParaRPr>
            </a:p>
            <a:p>
              <a:pPr indent="0" lvl="0" marL="0" marR="0" rtl="0" algn="l">
                <a:lnSpc>
                  <a:spcPct val="13997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69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4" name="Google Shape;194;p7"/>
          <p:cNvGrpSpPr/>
          <p:nvPr/>
        </p:nvGrpSpPr>
        <p:grpSpPr>
          <a:xfrm>
            <a:off x="8391367" y="2981573"/>
            <a:ext cx="5671195" cy="6703232"/>
            <a:chOff x="0" y="1"/>
            <a:chExt cx="7561594" cy="8937642"/>
          </a:xfrm>
        </p:grpSpPr>
        <p:pic>
          <p:nvPicPr>
            <p:cNvPr id="195" name="Google Shape;195;p7"/>
            <p:cNvPicPr preferRelativeResize="0"/>
            <p:nvPr/>
          </p:nvPicPr>
          <p:blipFill rotWithShape="1">
            <a:blip r:embed="rId4">
              <a:alphaModFix/>
            </a:blip>
            <a:srcRect b="11643" l="0" r="42600" t="27671"/>
            <a:stretch/>
          </p:blipFill>
          <p:spPr>
            <a:xfrm rot="-5400000">
              <a:off x="-103297" y="1484387"/>
              <a:ext cx="7743821" cy="62527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7"/>
            <p:cNvPicPr preferRelativeResize="0"/>
            <p:nvPr/>
          </p:nvPicPr>
          <p:blipFill rotWithShape="1">
            <a:blip r:embed="rId5">
              <a:alphaModFix amt="57000"/>
            </a:blip>
            <a:srcRect b="24686" l="0" r="27884" t="6115"/>
            <a:stretch/>
          </p:blipFill>
          <p:spPr>
            <a:xfrm rot="-2458770">
              <a:off x="-55433" y="717760"/>
              <a:ext cx="2470844" cy="754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7"/>
            <p:cNvPicPr preferRelativeResize="0"/>
            <p:nvPr/>
          </p:nvPicPr>
          <p:blipFill rotWithShape="1">
            <a:blip r:embed="rId5">
              <a:alphaModFix amt="57000"/>
            </a:blip>
            <a:srcRect b="0" l="37619" r="15003" t="29580"/>
            <a:stretch/>
          </p:blipFill>
          <p:spPr>
            <a:xfrm rot="-2458770">
              <a:off x="6269066" y="8007772"/>
              <a:ext cx="1251818" cy="5919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8" name="Google Shape;198;p7"/>
            <p:cNvSpPr txBox="1"/>
            <p:nvPr/>
          </p:nvSpPr>
          <p:spPr>
            <a:xfrm>
              <a:off x="1237117" y="3260588"/>
              <a:ext cx="5169300" cy="409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78455" lvl="1" marL="582311" marR="0" rtl="1" algn="r">
                <a:lnSpc>
                  <a:spcPct val="13997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97"/>
                <a:buFont typeface="Arial"/>
                <a:buChar char="•"/>
              </a:pPr>
              <a:r>
                <a:rPr b="0" i="0" lang="en-US" sz="2497" u="none" cap="none" strike="noStrike">
                  <a:solidFill>
                    <a:srgbClr val="000000"/>
                  </a:solidFill>
                  <a:latin typeface="Simplified Arabic"/>
                  <a:ea typeface="Simplified Arabic"/>
                  <a:cs typeface="Simplified Arabic"/>
                  <a:sym typeface="Simplified Arabic"/>
                </a:rPr>
                <a:t>خروج أوروبا مثقلة بالديون</a:t>
              </a:r>
              <a:endParaRPr b="0" i="0" sz="2497" u="none" cap="none" strike="noStrike">
                <a:solidFill>
                  <a:srgbClr val="000000"/>
                </a:solidFill>
                <a:latin typeface="Simplified Arabic"/>
                <a:ea typeface="Simplified Arabic"/>
                <a:cs typeface="Simplified Arabic"/>
                <a:sym typeface="Simplified Arabic"/>
              </a:endParaRPr>
            </a:p>
            <a:p>
              <a:pPr indent="-278455" lvl="1" marL="582311" marR="0" rtl="1" algn="r">
                <a:lnSpc>
                  <a:spcPct val="13997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97"/>
                <a:buFont typeface="Arial"/>
                <a:buChar char="•"/>
              </a:pPr>
              <a:r>
                <a:rPr b="0" i="0" lang="en-US" sz="2497" u="none" cap="none" strike="noStrike">
                  <a:solidFill>
                    <a:srgbClr val="000000"/>
                  </a:solidFill>
                  <a:latin typeface="Simplified Arabic"/>
                  <a:ea typeface="Simplified Arabic"/>
                  <a:cs typeface="Simplified Arabic"/>
                  <a:sym typeface="Simplified Arabic"/>
                </a:rPr>
                <a:t>بروز </a:t>
              </a:r>
              <a:r>
                <a:rPr b="0" i="0" lang="en-US" sz="2497" u="sng" cap="none" strike="noStrike">
                  <a:solidFill>
                    <a:srgbClr val="000000"/>
                  </a:solidFill>
                  <a:latin typeface="Simplified Arabic"/>
                  <a:ea typeface="Simplified Arabic"/>
                  <a:cs typeface="Simplified Arabic"/>
                  <a:sym typeface="Simplified Arabic"/>
                  <a:hlinkClick action="ppaction://hlinksldjump" r:id="rId8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النظام الدولي الإقتصادي</a:t>
              </a:r>
              <a:endParaRPr b="0" i="0" sz="2497" u="none" cap="none" strike="noStrike">
                <a:solidFill>
                  <a:srgbClr val="000000"/>
                </a:solidFill>
                <a:latin typeface="Simplified Arabic"/>
                <a:ea typeface="Simplified Arabic"/>
                <a:cs typeface="Simplified Arabic"/>
                <a:sym typeface="Simplified Arabic"/>
              </a:endParaRPr>
            </a:p>
            <a:p>
              <a:pPr indent="-278455" lvl="1" marL="582311" marR="0" rtl="1" algn="r">
                <a:lnSpc>
                  <a:spcPct val="13997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97"/>
                <a:buFont typeface="Arial"/>
                <a:buChar char="•"/>
              </a:pPr>
              <a:r>
                <a:rPr b="0" i="0" lang="en-US" sz="2497" u="none" cap="none" strike="noStrike">
                  <a:solidFill>
                    <a:srgbClr val="000000"/>
                  </a:solidFill>
                  <a:latin typeface="Simplified Arabic"/>
                  <a:ea typeface="Simplified Arabic"/>
                  <a:cs typeface="Simplified Arabic"/>
                  <a:sym typeface="Simplified Arabic"/>
                </a:rPr>
                <a:t>بروز سياسة التكتلات (المجموعة الاقتصادية الأوروبية 25 مارس 1957)</a:t>
              </a:r>
              <a:endParaRPr b="0" i="0" sz="2497" u="none" cap="none" strike="noStrike">
                <a:solidFill>
                  <a:srgbClr val="000000"/>
                </a:solidFill>
                <a:latin typeface="Simplified Arabic"/>
                <a:ea typeface="Simplified Arabic"/>
                <a:cs typeface="Simplified Arabic"/>
                <a:sym typeface="Simplified Arabic"/>
              </a:endParaRPr>
            </a:p>
          </p:txBody>
        </p:sp>
        <p:sp>
          <p:nvSpPr>
            <p:cNvPr id="199" name="Google Shape;199;p7"/>
            <p:cNvSpPr txBox="1"/>
            <p:nvPr/>
          </p:nvSpPr>
          <p:spPr>
            <a:xfrm>
              <a:off x="1237118" y="1260980"/>
              <a:ext cx="51693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معايير إقتصادية</a:t>
              </a:r>
              <a:endParaRPr sz="4000"/>
            </a:p>
          </p:txBody>
        </p:sp>
      </p:grpSp>
      <p:grpSp>
        <p:nvGrpSpPr>
          <p:cNvPr id="200" name="Google Shape;200;p7"/>
          <p:cNvGrpSpPr/>
          <p:nvPr/>
        </p:nvGrpSpPr>
        <p:grpSpPr>
          <a:xfrm>
            <a:off x="3504686" y="2981573"/>
            <a:ext cx="5671195" cy="6703232"/>
            <a:chOff x="0" y="1"/>
            <a:chExt cx="7561594" cy="8937642"/>
          </a:xfrm>
        </p:grpSpPr>
        <p:pic>
          <p:nvPicPr>
            <p:cNvPr id="201" name="Google Shape;201;p7"/>
            <p:cNvPicPr preferRelativeResize="0"/>
            <p:nvPr/>
          </p:nvPicPr>
          <p:blipFill rotWithShape="1">
            <a:blip r:embed="rId4">
              <a:alphaModFix/>
            </a:blip>
            <a:srcRect b="11643" l="0" r="42600" t="27671"/>
            <a:stretch/>
          </p:blipFill>
          <p:spPr>
            <a:xfrm rot="-5400000">
              <a:off x="-103297" y="1484387"/>
              <a:ext cx="7743821" cy="62527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" name="Google Shape;202;p7"/>
            <p:cNvPicPr preferRelativeResize="0"/>
            <p:nvPr/>
          </p:nvPicPr>
          <p:blipFill rotWithShape="1">
            <a:blip r:embed="rId5">
              <a:alphaModFix amt="57000"/>
            </a:blip>
            <a:srcRect b="24686" l="0" r="27884" t="6115"/>
            <a:stretch/>
          </p:blipFill>
          <p:spPr>
            <a:xfrm rot="-2458770">
              <a:off x="-55433" y="717760"/>
              <a:ext cx="2470844" cy="754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" name="Google Shape;203;p7"/>
            <p:cNvPicPr preferRelativeResize="0"/>
            <p:nvPr/>
          </p:nvPicPr>
          <p:blipFill rotWithShape="1">
            <a:blip r:embed="rId5">
              <a:alphaModFix amt="57000"/>
            </a:blip>
            <a:srcRect b="0" l="37619" r="15003" t="29580"/>
            <a:stretch/>
          </p:blipFill>
          <p:spPr>
            <a:xfrm rot="-2458770">
              <a:off x="6269066" y="8007772"/>
              <a:ext cx="1251818" cy="5919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" name="Google Shape;204;p7"/>
            <p:cNvSpPr txBox="1"/>
            <p:nvPr/>
          </p:nvSpPr>
          <p:spPr>
            <a:xfrm>
              <a:off x="1295113" y="3260588"/>
              <a:ext cx="5177235" cy="25583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91155" lvl="1" marL="582311" marR="0" rtl="1" algn="r">
                <a:lnSpc>
                  <a:spcPct val="13997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97"/>
                <a:buFont typeface="Arial"/>
                <a:buChar char="•"/>
              </a:pPr>
              <a:r>
                <a:rPr b="0" i="0" lang="en-US" sz="2697" u="none" cap="none" strike="noStrike">
                  <a:solidFill>
                    <a:srgbClr val="000000"/>
                  </a:solidFill>
                  <a:latin typeface="Simplified Arabic"/>
                  <a:ea typeface="Simplified Arabic"/>
                  <a:cs typeface="Simplified Arabic"/>
                  <a:sym typeface="Simplified Arabic"/>
                </a:rPr>
                <a:t>محاولة ترسيخ نظام الديمقراطية</a:t>
              </a:r>
              <a:endParaRPr b="0" i="0" sz="2697" u="none" cap="none" strike="noStrike">
                <a:solidFill>
                  <a:srgbClr val="000000"/>
                </a:solidFill>
                <a:latin typeface="Simplified Arabic"/>
                <a:ea typeface="Simplified Arabic"/>
                <a:cs typeface="Simplified Arabic"/>
                <a:sym typeface="Simplified Arabic"/>
              </a:endParaRPr>
            </a:p>
            <a:p>
              <a:pPr indent="-291155" lvl="1" marL="582311" marR="0" rtl="1" algn="r">
                <a:lnSpc>
                  <a:spcPct val="13997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97"/>
                <a:buFont typeface="Arial"/>
                <a:buChar char="•"/>
              </a:pPr>
              <a:r>
                <a:rPr b="0" i="0" lang="en-US" sz="2697" u="none" cap="none" strike="noStrike">
                  <a:solidFill>
                    <a:srgbClr val="000000"/>
                  </a:solidFill>
                  <a:latin typeface="Simplified Arabic"/>
                  <a:ea typeface="Simplified Arabic"/>
                  <a:cs typeface="Simplified Arabic"/>
                  <a:sym typeface="Simplified Arabic"/>
                </a:rPr>
                <a:t>ترسيخ قيم الرجل الأبيض</a:t>
              </a:r>
              <a:endParaRPr b="0" i="0" sz="2697" u="none" cap="none" strike="noStrike">
                <a:solidFill>
                  <a:srgbClr val="000000"/>
                </a:solidFill>
                <a:latin typeface="Simplified Arabic"/>
                <a:ea typeface="Simplified Arabic"/>
                <a:cs typeface="Simplified Arabic"/>
                <a:sym typeface="Simplified Arabic"/>
              </a:endParaRPr>
            </a:p>
            <a:p>
              <a:pPr indent="-291155" lvl="1" marL="582311" marR="0" rtl="1" algn="r">
                <a:lnSpc>
                  <a:spcPct val="13997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97"/>
                <a:buFont typeface="Arial"/>
                <a:buChar char="•"/>
              </a:pPr>
              <a:r>
                <a:rPr b="0" i="0" lang="en-US" sz="2697" u="none" cap="none" strike="noStrike">
                  <a:solidFill>
                    <a:srgbClr val="000000"/>
                  </a:solidFill>
                  <a:latin typeface="Simplified Arabic"/>
                  <a:ea typeface="Simplified Arabic"/>
                  <a:cs typeface="Simplified Arabic"/>
                  <a:sym typeface="Simplified Arabic"/>
                </a:rPr>
                <a:t>إضطراب البنية الديمغرافية</a:t>
              </a:r>
              <a:endParaRPr b="0" i="0" sz="2697" u="none" cap="none" strike="noStrike">
                <a:solidFill>
                  <a:srgbClr val="000000"/>
                </a:solidFill>
                <a:latin typeface="Simplified Arabic"/>
                <a:ea typeface="Simplified Arabic"/>
                <a:cs typeface="Simplified Arabic"/>
                <a:sym typeface="Simplified Arabic"/>
              </a:endParaRPr>
            </a:p>
            <a:p>
              <a:pPr indent="0" lvl="0" marL="0" marR="0" rtl="0" algn="l">
                <a:lnSpc>
                  <a:spcPct val="13997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69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7"/>
            <p:cNvSpPr txBox="1"/>
            <p:nvPr/>
          </p:nvSpPr>
          <p:spPr>
            <a:xfrm>
              <a:off x="1295112" y="1260980"/>
              <a:ext cx="58755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معايير إجتماعية</a:t>
              </a:r>
              <a:endParaRPr sz="4800"/>
            </a:p>
          </p:txBody>
        </p:sp>
      </p:grpSp>
      <p:pic>
        <p:nvPicPr>
          <p:cNvPr id="206" name="Google Shape;206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658254" y="9161738"/>
            <a:ext cx="3904279" cy="22505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" name="Google Shape;207;p7"/>
          <p:cNvGrpSpPr/>
          <p:nvPr/>
        </p:nvGrpSpPr>
        <p:grpSpPr>
          <a:xfrm>
            <a:off x="-928699" y="2981573"/>
            <a:ext cx="5234767" cy="6703232"/>
            <a:chOff x="0" y="1"/>
            <a:chExt cx="7561594" cy="8937642"/>
          </a:xfrm>
        </p:grpSpPr>
        <p:pic>
          <p:nvPicPr>
            <p:cNvPr id="208" name="Google Shape;208;p7"/>
            <p:cNvPicPr preferRelativeResize="0"/>
            <p:nvPr/>
          </p:nvPicPr>
          <p:blipFill rotWithShape="1">
            <a:blip r:embed="rId4">
              <a:alphaModFix/>
            </a:blip>
            <a:srcRect b="11643" l="0" r="42600" t="27671"/>
            <a:stretch/>
          </p:blipFill>
          <p:spPr>
            <a:xfrm rot="-5400000">
              <a:off x="-103297" y="1484387"/>
              <a:ext cx="7743821" cy="62527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" name="Google Shape;209;p7"/>
            <p:cNvPicPr preferRelativeResize="0"/>
            <p:nvPr/>
          </p:nvPicPr>
          <p:blipFill rotWithShape="1">
            <a:blip r:embed="rId5">
              <a:alphaModFix amt="57000"/>
            </a:blip>
            <a:srcRect b="24686" l="0" r="27884" t="6115"/>
            <a:stretch/>
          </p:blipFill>
          <p:spPr>
            <a:xfrm rot="-2458770">
              <a:off x="-55433" y="717760"/>
              <a:ext cx="2470844" cy="754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" name="Google Shape;210;p7"/>
            <p:cNvPicPr preferRelativeResize="0"/>
            <p:nvPr/>
          </p:nvPicPr>
          <p:blipFill rotWithShape="1">
            <a:blip r:embed="rId5">
              <a:alphaModFix amt="57000"/>
            </a:blip>
            <a:srcRect b="0" l="37619" r="15003" t="29580"/>
            <a:stretch/>
          </p:blipFill>
          <p:spPr>
            <a:xfrm rot="-2458770">
              <a:off x="6269066" y="8007772"/>
              <a:ext cx="1251818" cy="5919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1" name="Google Shape;211;p7"/>
            <p:cNvSpPr txBox="1"/>
            <p:nvPr/>
          </p:nvSpPr>
          <p:spPr>
            <a:xfrm>
              <a:off x="1180789" y="1260980"/>
              <a:ext cx="57912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معايير علمية</a:t>
              </a:r>
              <a:endParaRPr sz="4800"/>
            </a:p>
          </p:txBody>
        </p:sp>
        <p:sp>
          <p:nvSpPr>
            <p:cNvPr id="212" name="Google Shape;212;p7"/>
            <p:cNvSpPr txBox="1"/>
            <p:nvPr/>
          </p:nvSpPr>
          <p:spPr>
            <a:xfrm>
              <a:off x="1180788" y="3260588"/>
              <a:ext cx="5201700" cy="424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59595" lvl="1" marL="582311" marR="0" rtl="1" algn="r">
                <a:lnSpc>
                  <a:spcPct val="13997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Simplified Arabic"/>
                  <a:ea typeface="Simplified Arabic"/>
                  <a:cs typeface="Simplified Arabic"/>
                  <a:sym typeface="Simplified Arabic"/>
                </a:rPr>
                <a:t>التطور العلمي والتكنولوجي تفجير قنبلة هيروشيما 6 أوت 1945 ونغازاكي 9 أوت 1945 اليابنيتين</a:t>
              </a:r>
              <a:endParaRPr b="0" i="0" sz="2200" u="none" cap="none" strike="noStrike">
                <a:solidFill>
                  <a:srgbClr val="000000"/>
                </a:solidFill>
                <a:latin typeface="Simplified Arabic"/>
                <a:ea typeface="Simplified Arabic"/>
                <a:cs typeface="Simplified Arabic"/>
                <a:sym typeface="Simplified Arabic"/>
              </a:endParaRPr>
            </a:p>
            <a:p>
              <a:pPr indent="-259595" lvl="1" marL="582311" marR="0" rtl="1" algn="r">
                <a:lnSpc>
                  <a:spcPct val="13997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Simplified Arabic"/>
                  <a:ea typeface="Simplified Arabic"/>
                  <a:cs typeface="Simplified Arabic"/>
                  <a:sym typeface="Simplified Arabic"/>
                </a:rPr>
                <a:t>غزو الفضاء</a:t>
              </a:r>
              <a:endParaRPr b="0" i="0" sz="2200" u="none" cap="none" strike="noStrike">
                <a:solidFill>
                  <a:srgbClr val="000000"/>
                </a:solidFill>
                <a:latin typeface="Simplified Arabic"/>
                <a:ea typeface="Simplified Arabic"/>
                <a:cs typeface="Simplified Arabic"/>
                <a:sym typeface="Simplified Arabic"/>
              </a:endParaRPr>
            </a:p>
            <a:p>
              <a:pPr indent="-259595" lvl="1" marL="582311" marR="0" rtl="1" algn="r">
                <a:lnSpc>
                  <a:spcPct val="13997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Simplified Arabic"/>
                  <a:ea typeface="Simplified Arabic"/>
                  <a:cs typeface="Simplified Arabic"/>
                  <a:sym typeface="Simplified Arabic"/>
                </a:rPr>
                <a:t>تطور وسائل الإعلام</a:t>
              </a:r>
              <a:endParaRPr b="0" i="0" sz="2200" u="none" cap="none" strike="noStrike">
                <a:solidFill>
                  <a:srgbClr val="000000"/>
                </a:solidFill>
                <a:latin typeface="Simplified Arabic"/>
                <a:ea typeface="Simplified Arabic"/>
                <a:cs typeface="Simplified Arabic"/>
                <a:sym typeface="Simplified Arabic"/>
              </a:endParaRPr>
            </a:p>
            <a:p>
              <a:pPr indent="-259595" lvl="1" marL="582311" marR="0" rtl="1" algn="r">
                <a:lnSpc>
                  <a:spcPct val="13997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Char char="•"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Simplified Arabic"/>
                  <a:ea typeface="Simplified Arabic"/>
                  <a:cs typeface="Simplified Arabic"/>
                  <a:sym typeface="Simplified Arabic"/>
                </a:rPr>
                <a:t>الإكتشافات الطبية</a:t>
              </a:r>
              <a:endParaRPr b="0" i="0" sz="2200" u="none" cap="none" strike="noStrike">
                <a:solidFill>
                  <a:srgbClr val="000000"/>
                </a:solidFill>
                <a:latin typeface="Simplified Arabic"/>
                <a:ea typeface="Simplified Arabic"/>
                <a:cs typeface="Simplified Arabic"/>
                <a:sym typeface="Simplified Arabic"/>
              </a:endParaRPr>
            </a:p>
          </p:txBody>
        </p:sp>
      </p:grpSp>
      <p:pic>
        <p:nvPicPr>
          <p:cNvPr id="213" name="Google Shape;213;p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687523" y="219967"/>
            <a:ext cx="3305522" cy="220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-870952">
            <a:off x="-166042" y="1666686"/>
            <a:ext cx="5158197" cy="2295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56882" y="735543"/>
            <a:ext cx="3424829" cy="3373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4482242" y="681276"/>
            <a:ext cx="3186810" cy="2300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8"/>
          <p:cNvPicPr preferRelativeResize="0"/>
          <p:nvPr/>
        </p:nvPicPr>
        <p:blipFill rotWithShape="1">
          <a:blip r:embed="rId3">
            <a:alphaModFix/>
          </a:blip>
          <a:srcRect b="27536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8"/>
          <p:cNvSpPr txBox="1"/>
          <p:nvPr/>
        </p:nvSpPr>
        <p:spPr>
          <a:xfrm>
            <a:off x="304800" y="4686300"/>
            <a:ext cx="1066800" cy="1223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بروتن وودز: 22 جويلية 1944 وقد عقد المؤتمر بعد الحرب العالمية الثانية لترسيم الدولار كعملة دولية يتداول بها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g3069f327c62_1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0525" y="0"/>
            <a:ext cx="9986954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نسق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